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53.jpg" ContentType="image/jpg"/>
  <Override PartName="/ppt/media/image54.jpg" ContentType="image/jp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51"/>
  </p:notesMasterIdLst>
  <p:handoutMasterIdLst>
    <p:handoutMasterId r:id="rId52"/>
  </p:handoutMasterIdLst>
  <p:sldIdLst>
    <p:sldId id="1311" r:id="rId3"/>
    <p:sldId id="1483" r:id="rId4"/>
    <p:sldId id="1395" r:id="rId5"/>
    <p:sldId id="1476" r:id="rId6"/>
    <p:sldId id="1434" r:id="rId7"/>
    <p:sldId id="1429" r:id="rId8"/>
    <p:sldId id="1436" r:id="rId9"/>
    <p:sldId id="1399" r:id="rId10"/>
    <p:sldId id="1398" r:id="rId11"/>
    <p:sldId id="1350" r:id="rId12"/>
    <p:sldId id="1354" r:id="rId13"/>
    <p:sldId id="1349" r:id="rId14"/>
    <p:sldId id="1359" r:id="rId15"/>
    <p:sldId id="1368" r:id="rId16"/>
    <p:sldId id="1371" r:id="rId17"/>
    <p:sldId id="1477" r:id="rId18"/>
    <p:sldId id="1315" r:id="rId19"/>
    <p:sldId id="1319" r:id="rId20"/>
    <p:sldId id="1321" r:id="rId21"/>
    <p:sldId id="1322" r:id="rId22"/>
    <p:sldId id="1328" r:id="rId23"/>
    <p:sldId id="1334" r:id="rId24"/>
    <p:sldId id="1337" r:id="rId25"/>
    <p:sldId id="1347" r:id="rId26"/>
    <p:sldId id="1348" r:id="rId27"/>
    <p:sldId id="1346" r:id="rId28"/>
    <p:sldId id="1437" r:id="rId29"/>
    <p:sldId id="1351" r:id="rId30"/>
    <p:sldId id="1353" r:id="rId31"/>
    <p:sldId id="1481" r:id="rId32"/>
    <p:sldId id="1480" r:id="rId33"/>
    <p:sldId id="1357" r:id="rId34"/>
    <p:sldId id="1318" r:id="rId35"/>
    <p:sldId id="1482" r:id="rId36"/>
    <p:sldId id="1440" r:id="rId37"/>
    <p:sldId id="1478" r:id="rId38"/>
    <p:sldId id="1380" r:id="rId39"/>
    <p:sldId id="1407" r:id="rId40"/>
    <p:sldId id="1408" r:id="rId41"/>
    <p:sldId id="1415" r:id="rId42"/>
    <p:sldId id="1416" r:id="rId43"/>
    <p:sldId id="1418" r:id="rId44"/>
    <p:sldId id="1419" r:id="rId45"/>
    <p:sldId id="1417" r:id="rId46"/>
    <p:sldId id="1420" r:id="rId47"/>
    <p:sldId id="1421" r:id="rId48"/>
    <p:sldId id="1427" r:id="rId49"/>
    <p:sldId id="1307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원 정" initials="승정" lastIdx="2" clrIdx="0">
    <p:extLst>
      <p:ext uri="{19B8F6BF-5375-455C-9EA6-DF929625EA0E}">
        <p15:presenceInfo xmlns:p15="http://schemas.microsoft.com/office/powerpoint/2012/main" userId="e548da2964146125" providerId="Windows Live"/>
      </p:ext>
    </p:extLst>
  </p:cmAuthor>
  <p:cmAuthor id="2" name="Seonjae Kim" initials="SK" lastIdx="1" clrIdx="1">
    <p:extLst>
      <p:ext uri="{19B8F6BF-5375-455C-9EA6-DF929625EA0E}">
        <p15:presenceInfo xmlns:p15="http://schemas.microsoft.com/office/powerpoint/2012/main" userId="0803cd45d2e987ae" providerId="Windows Live"/>
      </p:ext>
    </p:extLst>
  </p:cmAuthor>
  <p:cmAuthor id="3" name="KimSeonjae" initials="K" lastIdx="2" clrIdx="2">
    <p:extLst>
      <p:ext uri="{19B8F6BF-5375-455C-9EA6-DF929625EA0E}">
        <p15:presenceInfo xmlns:p15="http://schemas.microsoft.com/office/powerpoint/2012/main" userId="KimSeonja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A04CB"/>
    <a:srgbClr val="F6B206"/>
    <a:srgbClr val="FFC000"/>
    <a:srgbClr val="0032F5"/>
    <a:srgbClr val="4D75FE"/>
    <a:srgbClr val="1A6BC4"/>
    <a:srgbClr val="2654FB"/>
    <a:srgbClr val="FFFFFF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18" autoAdjust="0"/>
    <p:restoredTop sz="93480" autoAdjust="0"/>
  </p:normalViewPr>
  <p:slideViewPr>
    <p:cSldViewPr snapToGrid="0">
      <p:cViewPr varScale="1">
        <p:scale>
          <a:sx n="140" d="100"/>
          <a:sy n="140" d="100"/>
        </p:scale>
        <p:origin x="100" y="3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78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0870E55-5661-41C3-A594-0AFFC432EC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F798CD-A01B-4AE6-BCEB-8381FE7A77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7E11-66C6-4707-AB37-F820B13AC0C1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49F57-4574-4948-8F54-C0F1AC33E3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9637A-33F3-4FDA-BB2D-BC509DBF10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7033E-CB25-46AC-A218-7CA3D7979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4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2FAA0-1E8F-4417-859D-8B47F8C297E3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5103D-9746-47AD-9526-29F74208C727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01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5103D-9746-47AD-9526-29F74208C7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/15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417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87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167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657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959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4038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61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144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886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138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73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7473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082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992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664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788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555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514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234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01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49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333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7">
            <a:extLst>
              <a:ext uri="{FF2B5EF4-FFF2-40B4-BE49-F238E27FC236}">
                <a16:creationId xmlns:a16="http://schemas.microsoft.com/office/drawing/2014/main" id="{FE9F1B9E-6D4B-45A6-BA9E-2D4AFB378F1A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A07450-BACC-410F-A48D-423123296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920" r="32449"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6C6E46A-0926-4828-A66F-9E7689B28566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6">
            <a:extLst>
              <a:ext uri="{FF2B5EF4-FFF2-40B4-BE49-F238E27FC236}">
                <a16:creationId xmlns:a16="http://schemas.microsoft.com/office/drawing/2014/main" id="{DD659B60-FA99-4D43-AEC8-947F0FAC51DE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CAF9D6-EB93-4143-91E8-D1FB36CE5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920" r="40981"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244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9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40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72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63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A07450-BACC-410F-A48D-423123296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920" r="32449"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6C6E46A-0926-4828-A66F-9E7689B28566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6">
            <a:extLst>
              <a:ext uri="{FF2B5EF4-FFF2-40B4-BE49-F238E27FC236}">
                <a16:creationId xmlns:a16="http://schemas.microsoft.com/office/drawing/2014/main" id="{DD659B60-FA99-4D43-AEC8-947F0FAC51DE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CAF9D6-EB93-4143-91E8-D1FB36CE5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920" r="40981"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7" name="직사각형 7">
            <a:extLst>
              <a:ext uri="{FF2B5EF4-FFF2-40B4-BE49-F238E27FC236}">
                <a16:creationId xmlns:a16="http://schemas.microsoft.com/office/drawing/2014/main" id="{FE9F1B9E-6D4B-45A6-BA9E-2D4AFB378F1A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802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49710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>
          <p15:clr>
            <a:srgbClr val="FBAE40"/>
          </p15:clr>
        </p15:guide>
        <p15:guide id="2" pos="3591">
          <p15:clr>
            <a:srgbClr val="FBAE40"/>
          </p15:clr>
        </p15:guide>
        <p15:guide id="3" orient="horz" pos="1298">
          <p15:clr>
            <a:srgbClr val="FBAE40"/>
          </p15:clr>
        </p15:guide>
        <p15:guide id="4" orient="horz" pos="392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0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1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2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981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577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44745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 userDrawn="1">
          <p15:clr>
            <a:srgbClr val="FBAE40"/>
          </p15:clr>
        </p15:guide>
        <p15:guide id="2" pos="3591" userDrawn="1">
          <p15:clr>
            <a:srgbClr val="FBAE40"/>
          </p15:clr>
        </p15:guide>
        <p15:guide id="3" orient="horz" pos="1298" userDrawn="1">
          <p15:clr>
            <a:srgbClr val="FBAE40"/>
          </p15:clr>
        </p15:guide>
        <p15:guide id="4" orient="horz" pos="392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411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0896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37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0767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0208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3725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5714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4794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02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 userDrawn="1">
          <p15:clr>
            <a:srgbClr val="FBAE40"/>
          </p15:clr>
        </p15:guide>
        <p15:guide id="2" orient="horz" pos="640" userDrawn="1">
          <p15:clr>
            <a:srgbClr val="FBAE40"/>
          </p15:clr>
        </p15:guide>
        <p15:guide id="3" orient="horz" pos="32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0" y="2400301"/>
            <a:ext cx="1219200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00A845-4CEE-4E88-A37F-703C5BB17058}"/>
              </a:ext>
            </a:extLst>
          </p:cNvPr>
          <p:cNvSpPr txBox="1"/>
          <p:nvPr userDrawn="1"/>
        </p:nvSpPr>
        <p:spPr>
          <a:xfrm>
            <a:off x="120355" y="4419499"/>
            <a:ext cx="6082563" cy="149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/>
              <a:t>Dongsan</a:t>
            </a:r>
            <a:r>
              <a:rPr lang="en-US" altLang="ko-KR" dirty="0"/>
              <a:t> Jun (dsjun@dau.ac.kr)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Signal Processing Laboratory (www.donga-ispl.kr)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Dept. of Computer Engineering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Dong-A University, Busan, Rep. of Korea</a:t>
            </a:r>
          </a:p>
        </p:txBody>
      </p:sp>
    </p:spTree>
    <p:extLst>
      <p:ext uri="{BB962C8B-B14F-4D97-AF65-F5344CB8AC3E}">
        <p14:creationId xmlns:p14="http://schemas.microsoft.com/office/powerpoint/2010/main" val="109070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87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58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25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24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8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/46</a:t>
            </a:r>
          </a:p>
        </p:txBody>
      </p:sp>
    </p:spTree>
    <p:extLst>
      <p:ext uri="{BB962C8B-B14F-4D97-AF65-F5344CB8AC3E}">
        <p14:creationId xmlns:p14="http://schemas.microsoft.com/office/powerpoint/2010/main" val="40135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2" r:id="rId2"/>
    <p:sldLayoutId id="2147483660" r:id="rId3"/>
    <p:sldLayoutId id="2147483663" r:id="rId4"/>
    <p:sldLayoutId id="2147483649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79588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1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160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60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01.png"/><Relationship Id="rId3" Type="http://schemas.openxmlformats.org/officeDocument/2006/relationships/image" Target="../media/image34.png"/><Relationship Id="rId7" Type="http://schemas.openxmlformats.org/officeDocument/2006/relationships/image" Target="../media/image211.png"/><Relationship Id="rId12" Type="http://schemas.openxmlformats.org/officeDocument/2006/relationships/image" Target="../media/image182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41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NULL"/><Relationship Id="rId2" Type="http://schemas.openxmlformats.org/officeDocument/2006/relationships/notesSlide" Target="../notesSlides/notesSlide1.xml"/><Relationship Id="rId16" Type="http://schemas.openxmlformats.org/officeDocument/2006/relationships/image" Target="NUL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1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../media/image55.wmf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58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../media/image56.wmf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oleObject" Target="../embeddings/oleObject4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../media/image57.wmf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oleObject" Target="../embeddings/oleObject5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../media/image57.wmf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oleObject" Target="../embeddings/oleObject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wmf"/><Relationship Id="rId7" Type="http://schemas.openxmlformats.org/officeDocument/2006/relationships/image" Target="../media/image65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8.bin"/><Relationship Id="rId5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wmf"/><Relationship Id="rId7" Type="http://schemas.openxmlformats.org/officeDocument/2006/relationships/image" Target="../media/image65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8.bin"/><Relationship Id="rId5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NULL"/><Relationship Id="rId7" Type="http://schemas.openxmlformats.org/officeDocument/2006/relationships/image" Target="../media/image69.wmf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9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73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73.png"/><Relationship Id="rId7" Type="http://schemas.openxmlformats.org/officeDocument/2006/relationships/image" Target="../media/image161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73.png"/><Relationship Id="rId7" Type="http://schemas.openxmlformats.org/officeDocument/2006/relationships/image" Target="../media/image161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../media/image11.png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2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25.png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25.png"/><Relationship Id="rId7" Type="http://schemas.openxmlformats.org/officeDocument/2006/relationships/image" Target="../media/image141.png"/><Relationship Id="rId12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26.png"/><Relationship Id="rId4" Type="http://schemas.openxmlformats.org/officeDocument/2006/relationships/image" Target="NULL"/><Relationship Id="rId9" Type="http://schemas.openxmlformats.org/officeDocument/2006/relationships/image" Target="../media/image162.png"/><Relationship Id="rId1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25.png"/><Relationship Id="rId7" Type="http://schemas.openxmlformats.org/officeDocument/2006/relationships/image" Target="../media/image141.png"/><Relationship Id="rId12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26.png"/><Relationship Id="rId4" Type="http://schemas.openxmlformats.org/officeDocument/2006/relationships/image" Target="NULL"/><Relationship Id="rId9" Type="http://schemas.openxmlformats.org/officeDocument/2006/relationships/image" Target="../media/image162.png"/><Relationship Id="rId1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.png"/><Relationship Id="rId5" Type="http://schemas.openxmlformats.org/officeDocument/2006/relationships/image" Target="../media/image202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DDDCDA-F68A-4BFE-8003-5B8F2922C771}"/>
              </a:ext>
            </a:extLst>
          </p:cNvPr>
          <p:cNvSpPr/>
          <p:nvPr/>
        </p:nvSpPr>
        <p:spPr>
          <a:xfrm>
            <a:off x="4545831" y="1367945"/>
            <a:ext cx="7805195" cy="720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Optimization/ Vanishing Gradient/ Overfitting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02FB8-6120-452D-A04A-980320369A8C}"/>
              </a:ext>
            </a:extLst>
          </p:cNvPr>
          <p:cNvSpPr txBox="1"/>
          <p:nvPr/>
        </p:nvSpPr>
        <p:spPr>
          <a:xfrm>
            <a:off x="9264596" y="2160824"/>
            <a:ext cx="2927404" cy="697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600" b="1" dirty="0">
                <a:cs typeface="Times New Roman" panose="02020603050405020304" pitchFamily="18" charset="0"/>
              </a:rPr>
              <a:t>컴퓨터</a:t>
            </a:r>
            <a:r>
              <a:rPr lang="en-US" altLang="ko-KR" sz="1600" b="1" dirty="0">
                <a:cs typeface="Times New Roman" panose="02020603050405020304" pitchFamily="18" charset="0"/>
              </a:rPr>
              <a:t>AI</a:t>
            </a:r>
            <a:r>
              <a:rPr lang="ko-KR" altLang="en-US" sz="1600" b="1" dirty="0">
                <a:cs typeface="Times New Roman" panose="02020603050405020304" pitchFamily="18" charset="0"/>
              </a:rPr>
              <a:t>공학부 컴퓨터공학과</a:t>
            </a:r>
            <a:endParaRPr lang="en-US" altLang="ko-KR" sz="1600" b="1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2023</a:t>
            </a:r>
            <a:r>
              <a:rPr lang="ko-KR" altLang="en-US" sz="1600" b="1" dirty="0">
                <a:cs typeface="Times New Roman" panose="02020603050405020304" pitchFamily="18" charset="0"/>
              </a:rPr>
              <a:t>년 </a:t>
            </a:r>
            <a:r>
              <a:rPr lang="en-US" altLang="ko-KR" sz="1600" b="1" dirty="0">
                <a:cs typeface="Times New Roman" panose="02020603050405020304" pitchFamily="18" charset="0"/>
              </a:rPr>
              <a:t>2</a:t>
            </a:r>
            <a:r>
              <a:rPr lang="ko-KR" altLang="en-US" sz="1600" b="1" dirty="0">
                <a:cs typeface="Times New Roman" panose="02020603050405020304" pitchFamily="18" charset="0"/>
              </a:rPr>
              <a:t>학기 </a:t>
            </a:r>
            <a:r>
              <a:rPr lang="ko-KR" altLang="en-US" sz="1600" b="1" dirty="0" err="1">
                <a:cs typeface="Times New Roman" panose="02020603050405020304" pitchFamily="18" charset="0"/>
              </a:rPr>
              <a:t>머신러닝</a:t>
            </a:r>
            <a:endParaRPr lang="en-US" altLang="ko-KR" sz="16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418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Stochastic Gradient Descent (SGD)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B2EFC-A574-40E6-B23E-89CEC2B9BC86}"/>
              </a:ext>
            </a:extLst>
          </p:cNvPr>
          <p:cNvSpPr txBox="1"/>
          <p:nvPr/>
        </p:nvSpPr>
        <p:spPr>
          <a:xfrm>
            <a:off x="116596" y="1287767"/>
            <a:ext cx="910377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학습데이터 세트들 중 데이터 </a:t>
            </a:r>
            <a:r>
              <a:rPr lang="en-US" altLang="ko-KR" b="1" dirty="0"/>
              <a:t>Sample</a:t>
            </a:r>
            <a:r>
              <a:rPr lang="ko-KR" altLang="en-US" b="1" dirty="0"/>
              <a:t>을 </a:t>
            </a:r>
            <a:r>
              <a:rPr lang="en-US" altLang="ko-KR" b="1" dirty="0"/>
              <a:t>Random</a:t>
            </a:r>
            <a:r>
              <a:rPr lang="ko-KR" altLang="en-US" b="1" dirty="0"/>
              <a:t>하게 선택하여 </a:t>
            </a:r>
            <a:r>
              <a:rPr lang="en-US" altLang="ko-KR" b="1" dirty="0"/>
              <a:t>Gradient</a:t>
            </a:r>
            <a:r>
              <a:rPr lang="ko-KR" altLang="en-US" b="1" dirty="0"/>
              <a:t>를 갱신함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825C95-3F2F-49C9-8184-D8FE194C3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93" y="2401508"/>
            <a:ext cx="4823464" cy="34683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43CEE85-B9DA-44C1-BC36-FD26E04D6590}"/>
              </a:ext>
            </a:extLst>
          </p:cNvPr>
          <p:cNvSpPr/>
          <p:nvPr/>
        </p:nvSpPr>
        <p:spPr>
          <a:xfrm>
            <a:off x="5592549" y="3220923"/>
            <a:ext cx="6718506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하나의 </a:t>
            </a:r>
            <a:r>
              <a:rPr lang="ko-KR" altLang="en-US" sz="1400" dirty="0" err="1"/>
              <a:t>랜덤한</a:t>
            </a:r>
            <a:r>
              <a:rPr lang="ko-KR" altLang="en-US" sz="1400" dirty="0"/>
              <a:t> 데이터를 고려하여 가중치를 갱신하므로 메모리 요구량이 낮음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GD</a:t>
            </a:r>
            <a:r>
              <a:rPr lang="ko-KR" altLang="en-US" sz="1400" dirty="0"/>
              <a:t>에 비해 학습속도가 빠름</a:t>
            </a:r>
            <a:endParaRPr lang="en-US" altLang="ko-KR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854771-1A96-434A-A6C4-7F469957CC9C}"/>
              </a:ext>
            </a:extLst>
          </p:cNvPr>
          <p:cNvSpPr/>
          <p:nvPr/>
        </p:nvSpPr>
        <p:spPr>
          <a:xfrm>
            <a:off x="5592549" y="4528993"/>
            <a:ext cx="3236784" cy="697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가중치의 학습이 불안정할 수 있음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GD</a:t>
            </a:r>
            <a:r>
              <a:rPr lang="ko-KR" altLang="en-US" sz="1400" dirty="0"/>
              <a:t>에 비해 정확도가 낮을 수 있음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2B6746-C232-40BB-8774-E65EE824EBCB}"/>
              </a:ext>
            </a:extLst>
          </p:cNvPr>
          <p:cNvSpPr txBox="1"/>
          <p:nvPr/>
        </p:nvSpPr>
        <p:spPr>
          <a:xfrm>
            <a:off x="5349954" y="2814339"/>
            <a:ext cx="95468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Pros.</a:t>
            </a:r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A85B8C-6992-40D3-9E6B-666B83FDF237}"/>
              </a:ext>
            </a:extLst>
          </p:cNvPr>
          <p:cNvSpPr txBox="1"/>
          <p:nvPr/>
        </p:nvSpPr>
        <p:spPr>
          <a:xfrm>
            <a:off x="5349954" y="4135705"/>
            <a:ext cx="1005403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Cons.</a:t>
            </a:r>
            <a:endParaRPr lang="en-US" altLang="ko-KR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93FCBE-0D73-49BD-BB0C-A9F229D79C32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Optimization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185120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Momentum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B2EFC-A574-40E6-B23E-89CEC2B9BC86}"/>
              </a:ext>
            </a:extLst>
          </p:cNvPr>
          <p:cNvSpPr txBox="1"/>
          <p:nvPr/>
        </p:nvSpPr>
        <p:spPr>
          <a:xfrm>
            <a:off x="116596" y="1225671"/>
            <a:ext cx="956543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기울기 방향으로 힘을 받아 물체가 가속된다는 물리법칙을 적용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Momentum</a:t>
            </a:r>
            <a:r>
              <a:rPr lang="ko-KR" altLang="en-US" b="1" dirty="0"/>
              <a:t>을 적용하여 학습 방향이 바로 변하지 않고</a:t>
            </a:r>
            <a:r>
              <a:rPr lang="en-US" altLang="ko-KR" b="1" dirty="0"/>
              <a:t>, </a:t>
            </a:r>
            <a:r>
              <a:rPr lang="ko-KR" altLang="en-US" b="1" dirty="0"/>
              <a:t>일정한 방향을 유지하며 움직임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8702D-CC94-473F-93CA-90D4A49902F6}"/>
              </a:ext>
            </a:extLst>
          </p:cNvPr>
          <p:cNvSpPr txBox="1"/>
          <p:nvPr/>
        </p:nvSpPr>
        <p:spPr>
          <a:xfrm>
            <a:off x="3249662" y="5533654"/>
            <a:ext cx="1955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: </a:t>
            </a:r>
            <a:r>
              <a:rPr lang="ko-KR" altLang="en-US" sz="1200" dirty="0"/>
              <a:t>갱신할 가중치 매개변수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DD80F9-6629-4185-8A27-778220C6EDA9}"/>
                  </a:ext>
                </a:extLst>
              </p:cNvPr>
              <p:cNvSpPr txBox="1"/>
              <p:nvPr/>
            </p:nvSpPr>
            <p:spPr>
              <a:xfrm>
                <a:off x="3249662" y="5880815"/>
                <a:ext cx="23232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1200" dirty="0"/>
                  <a:t>에 대한 손실 함수의 기울기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DD80F9-6629-4185-8A27-778220C6E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662" y="5880815"/>
                <a:ext cx="2323288" cy="276999"/>
              </a:xfrm>
              <a:prstGeom prst="rect">
                <a:avLst/>
              </a:prstGeom>
              <a:blipFill>
                <a:blip r:embed="rId3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9D4CA08F-C40E-4B5E-964C-A201F1A3076C}"/>
              </a:ext>
            </a:extLst>
          </p:cNvPr>
          <p:cNvSpPr/>
          <p:nvPr/>
        </p:nvSpPr>
        <p:spPr>
          <a:xfrm>
            <a:off x="2887175" y="6144521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* 𝜂 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학습률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948344-07A5-49B5-A338-0649320CE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821" y="2482993"/>
            <a:ext cx="3459457" cy="255955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827608-863C-4E2D-B005-BB27C8EE224E}"/>
              </a:ext>
            </a:extLst>
          </p:cNvPr>
          <p:cNvSpPr/>
          <p:nvPr/>
        </p:nvSpPr>
        <p:spPr>
          <a:xfrm>
            <a:off x="6338595" y="3519674"/>
            <a:ext cx="568835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기존에 이동하는 방향에 대한 관성을 이용하여 </a:t>
            </a:r>
            <a:r>
              <a:rPr lang="en-US" altLang="ko-KR" sz="1400" dirty="0"/>
              <a:t>Local minimum</a:t>
            </a:r>
            <a:r>
              <a:rPr lang="ko-KR" altLang="en-US" sz="1400" dirty="0"/>
              <a:t>을 빠져나올 수 있음</a:t>
            </a: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94807A-9560-4BF6-A703-1A5C6986163D}"/>
              </a:ext>
            </a:extLst>
          </p:cNvPr>
          <p:cNvSpPr/>
          <p:nvPr/>
        </p:nvSpPr>
        <p:spPr>
          <a:xfrm>
            <a:off x="6338595" y="4781599"/>
            <a:ext cx="5582077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기존의 변수들 외에도 과거에 이동하는 양을 별도로 저장하므로 메모리 요구량이 증가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208613-1584-408E-9B0C-DC470942B5CF}"/>
              </a:ext>
            </a:extLst>
          </p:cNvPr>
          <p:cNvSpPr txBox="1"/>
          <p:nvPr/>
        </p:nvSpPr>
        <p:spPr>
          <a:xfrm>
            <a:off x="6096000" y="3113090"/>
            <a:ext cx="95468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Pros.</a:t>
            </a:r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3DC764-12DC-4666-9029-CE4C70B6B495}"/>
              </a:ext>
            </a:extLst>
          </p:cNvPr>
          <p:cNvSpPr txBox="1"/>
          <p:nvPr/>
        </p:nvSpPr>
        <p:spPr>
          <a:xfrm>
            <a:off x="6096000" y="4349564"/>
            <a:ext cx="1005403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Cons.</a:t>
            </a:r>
            <a:endParaRPr lang="en-US" altLang="ko-KR" sz="16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B9278E9-FC68-4DCC-B667-DA6ADA76870C}"/>
              </a:ext>
            </a:extLst>
          </p:cNvPr>
          <p:cNvCxnSpPr>
            <a:cxnSpLocks/>
          </p:cNvCxnSpPr>
          <p:nvPr/>
        </p:nvCxnSpPr>
        <p:spPr>
          <a:xfrm>
            <a:off x="2760453" y="5478649"/>
            <a:ext cx="0" cy="114643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83007D-3FBE-4988-9726-D6C153EFDDD2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Optimization</a:t>
            </a:r>
            <a:endParaRPr lang="ko-KR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BC26FC-E3BA-418E-92F6-2DFB81DAC61D}"/>
                  </a:ext>
                </a:extLst>
              </p:cNvPr>
              <p:cNvSpPr txBox="1"/>
              <p:nvPr/>
            </p:nvSpPr>
            <p:spPr>
              <a:xfrm>
                <a:off x="2872793" y="5763994"/>
                <a:ext cx="500295" cy="44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BC26FC-E3BA-418E-92F6-2DFB81DAC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93" y="5763994"/>
                <a:ext cx="500295" cy="443455"/>
              </a:xfrm>
              <a:prstGeom prst="rect">
                <a:avLst/>
              </a:prstGeom>
              <a:blipFill>
                <a:blip r:embed="rId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B9F15-1BA4-419C-BF93-4596619AE0E3}"/>
                  </a:ext>
                </a:extLst>
              </p:cNvPr>
              <p:cNvSpPr txBox="1"/>
              <p:nvPr/>
            </p:nvSpPr>
            <p:spPr>
              <a:xfrm>
                <a:off x="363484" y="5848306"/>
                <a:ext cx="2149555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ko-KR" altLang="en-US" dirty="0">
                          <a:solidFill>
                            <a:schemeClr val="tx1"/>
                          </a:solidFill>
                        </a:rPr>
                        <m:t>𝜂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B9F15-1BA4-419C-BF93-4596619AE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84" y="5848306"/>
                <a:ext cx="2149555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D850AA0-703A-4F2F-AD65-DBC68195CC6D}"/>
                  </a:ext>
                </a:extLst>
              </p:cNvPr>
              <p:cNvSpPr txBox="1"/>
              <p:nvPr/>
            </p:nvSpPr>
            <p:spPr>
              <a:xfrm>
                <a:off x="398449" y="5394662"/>
                <a:ext cx="1738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D850AA0-703A-4F2F-AD65-DBC68195C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49" y="5394662"/>
                <a:ext cx="1738554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5DA625-36C3-45DD-8ADB-8542B8ADD915}"/>
                  </a:ext>
                </a:extLst>
              </p:cNvPr>
              <p:cNvSpPr txBox="1"/>
              <p:nvPr/>
            </p:nvSpPr>
            <p:spPr>
              <a:xfrm>
                <a:off x="2760453" y="5447663"/>
                <a:ext cx="7565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5DA625-36C3-45DD-8ADB-8542B8ADD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453" y="5447663"/>
                <a:ext cx="75652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8910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Adaptive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</a:rPr>
              <a:t>Gradient (</a:t>
            </a:r>
            <a:r>
              <a:rPr lang="en-US" altLang="ko-KR" sz="2400" b="1" dirty="0" err="1">
                <a:solidFill>
                  <a:schemeClr val="bg1"/>
                </a:solidFill>
              </a:rPr>
              <a:t>AdaGrad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9792E9-B72F-468D-A09B-10DAC65C80EA}"/>
                  </a:ext>
                </a:extLst>
              </p:cNvPr>
              <p:cNvSpPr txBox="1"/>
              <p:nvPr/>
            </p:nvSpPr>
            <p:spPr>
              <a:xfrm>
                <a:off x="116596" y="1130863"/>
                <a:ext cx="9008748" cy="1199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b="1" dirty="0"/>
                  <a:t>AdaGrad</a:t>
                </a:r>
                <a:r>
                  <a:rPr lang="ko-KR" altLang="en-US" b="1" dirty="0"/>
                  <a:t>는 개별 매개변수에 적응적으로 </a:t>
                </a:r>
                <a:r>
                  <a:rPr lang="en-US" altLang="ko-KR" b="1" dirty="0"/>
                  <a:t>Learning rate</a:t>
                </a:r>
                <a:r>
                  <a:rPr lang="ko-KR" altLang="en-US" b="1" dirty="0"/>
                  <a:t>를 조정하면서 학습을 진행</a:t>
                </a:r>
                <a:endParaRPr lang="en-US" altLang="ko-KR" b="1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/>
                  <a:t>는 기존 기울기 값을 제곱하여 계속 더함</a:t>
                </a:r>
                <a:endParaRPr lang="en-US" altLang="ko-KR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매개변수를 갱신할 때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ko-KR" altLang="en-US" sz="1600" dirty="0"/>
                  <a:t> 를 곱해 </a:t>
                </a:r>
                <a:r>
                  <a:rPr lang="ko-KR" altLang="en-US" sz="1600" dirty="0" err="1"/>
                  <a:t>학습률</a:t>
                </a:r>
                <a:r>
                  <a:rPr lang="ko-KR" altLang="en-US" sz="1600" dirty="0"/>
                  <a:t> 조정</a:t>
                </a:r>
                <a:endParaRPr lang="en-US" altLang="ko-K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9792E9-B72F-468D-A09B-10DAC65C8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6" y="1130863"/>
                <a:ext cx="9008748" cy="1199559"/>
              </a:xfrm>
              <a:prstGeom prst="rect">
                <a:avLst/>
              </a:prstGeom>
              <a:blipFill>
                <a:blip r:embed="rId3"/>
                <a:stretch>
                  <a:fillRect l="-406" b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DD8DA1B-8A83-4AE1-BB5D-F4F830A772F7}"/>
              </a:ext>
            </a:extLst>
          </p:cNvPr>
          <p:cNvSpPr txBox="1"/>
          <p:nvPr/>
        </p:nvSpPr>
        <p:spPr>
          <a:xfrm>
            <a:off x="-63261" y="4716245"/>
            <a:ext cx="2860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동일한 </a:t>
            </a:r>
            <a:r>
              <a:rPr lang="en-US" altLang="ko-KR" sz="1200" b="1" dirty="0"/>
              <a:t>Learning rate</a:t>
            </a:r>
            <a:r>
              <a:rPr lang="ko-KR" altLang="en-US" sz="1200" b="1" dirty="0"/>
              <a:t>을 사용하여 학습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880313-951F-4E45-A315-63FACC479F67}"/>
              </a:ext>
            </a:extLst>
          </p:cNvPr>
          <p:cNvSpPr txBox="1"/>
          <p:nvPr/>
        </p:nvSpPr>
        <p:spPr>
          <a:xfrm>
            <a:off x="3045902" y="4716245"/>
            <a:ext cx="2861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Learning rate</a:t>
            </a:r>
            <a:r>
              <a:rPr lang="ko-KR" altLang="en-US" sz="1200" b="1" dirty="0"/>
              <a:t>를 서서히 감소하며 학습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97FC175-7846-40FD-BCC4-BBD9A60EF2ED}"/>
              </a:ext>
            </a:extLst>
          </p:cNvPr>
          <p:cNvSpPr/>
          <p:nvPr/>
        </p:nvSpPr>
        <p:spPr>
          <a:xfrm>
            <a:off x="2507750" y="3485129"/>
            <a:ext cx="653766" cy="39839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BB6FF-5429-4B2F-B6F0-0C50BE11B04D}"/>
              </a:ext>
            </a:extLst>
          </p:cNvPr>
          <p:cNvGrpSpPr/>
          <p:nvPr/>
        </p:nvGrpSpPr>
        <p:grpSpPr>
          <a:xfrm>
            <a:off x="672466" y="2715246"/>
            <a:ext cx="1187723" cy="1923988"/>
            <a:chOff x="675823" y="2572210"/>
            <a:chExt cx="1359673" cy="220253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24D27FE-FB6F-4D21-940E-71FCE1806421}"/>
                </a:ext>
              </a:extLst>
            </p:cNvPr>
            <p:cNvCxnSpPr>
              <a:cxnSpLocks/>
            </p:cNvCxnSpPr>
            <p:nvPr/>
          </p:nvCxnSpPr>
          <p:spPr>
            <a:xfrm>
              <a:off x="790690" y="3061385"/>
              <a:ext cx="1098047" cy="3325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85813E08-9FC0-469D-9C93-CF74A9C50E60}"/>
                </a:ext>
              </a:extLst>
            </p:cNvPr>
            <p:cNvSpPr/>
            <p:nvPr/>
          </p:nvSpPr>
          <p:spPr>
            <a:xfrm>
              <a:off x="675823" y="2572210"/>
              <a:ext cx="1359673" cy="2202530"/>
            </a:xfrm>
            <a:custGeom>
              <a:avLst/>
              <a:gdLst>
                <a:gd name="connsiteX0" fmla="*/ 0 w 1359673"/>
                <a:gd name="connsiteY0" fmla="*/ 0 h 2202530"/>
                <a:gd name="connsiteX1" fmla="*/ 739471 w 1359673"/>
                <a:gd name="connsiteY1" fmla="*/ 2202511 h 2202530"/>
                <a:gd name="connsiteX2" fmla="*/ 1359673 w 1359673"/>
                <a:gd name="connsiteY2" fmla="*/ 31805 h 220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9673" h="2202530">
                  <a:moveTo>
                    <a:pt x="0" y="0"/>
                  </a:moveTo>
                  <a:cubicBezTo>
                    <a:pt x="256429" y="1098605"/>
                    <a:pt x="512859" y="2197210"/>
                    <a:pt x="739471" y="2202511"/>
                  </a:cubicBezTo>
                  <a:cubicBezTo>
                    <a:pt x="966083" y="2207812"/>
                    <a:pt x="1162878" y="1119808"/>
                    <a:pt x="1359673" y="3180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8492838-688A-4369-A5CE-9F978668A188}"/>
                </a:ext>
              </a:extLst>
            </p:cNvPr>
            <p:cNvSpPr/>
            <p:nvPr/>
          </p:nvSpPr>
          <p:spPr>
            <a:xfrm>
              <a:off x="735798" y="3006494"/>
              <a:ext cx="109783" cy="10978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0F2365E-533B-4AE9-8FE0-D9A0F65A3382}"/>
                </a:ext>
              </a:extLst>
            </p:cNvPr>
            <p:cNvSpPr/>
            <p:nvPr/>
          </p:nvSpPr>
          <p:spPr>
            <a:xfrm>
              <a:off x="1841029" y="3324546"/>
              <a:ext cx="109783" cy="10978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F20E005-C11E-46AB-B195-7BAFD9063E5D}"/>
                </a:ext>
              </a:extLst>
            </p:cNvPr>
            <p:cNvSpPr/>
            <p:nvPr/>
          </p:nvSpPr>
          <p:spPr>
            <a:xfrm>
              <a:off x="886872" y="3626696"/>
              <a:ext cx="109783" cy="10978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D72B5DC-6EE6-4745-85F5-DB8FF5B4C8FE}"/>
                </a:ext>
              </a:extLst>
            </p:cNvPr>
            <p:cNvSpPr/>
            <p:nvPr/>
          </p:nvSpPr>
          <p:spPr>
            <a:xfrm>
              <a:off x="1697905" y="3984505"/>
              <a:ext cx="109783" cy="10978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8C6E989-2F39-4ED6-AC07-095C463DDDA3}"/>
                </a:ext>
              </a:extLst>
            </p:cNvPr>
            <p:cNvSpPr/>
            <p:nvPr/>
          </p:nvSpPr>
          <p:spPr>
            <a:xfrm>
              <a:off x="1069752" y="4246898"/>
              <a:ext cx="109783" cy="10978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E9ADA88-64A5-42B7-971A-2537CA285FD4}"/>
                </a:ext>
              </a:extLst>
            </p:cNvPr>
            <p:cNvCxnSpPr>
              <a:cxnSpLocks/>
              <a:stCxn id="18" idx="6"/>
              <a:endCxn id="17" idx="2"/>
            </p:cNvCxnSpPr>
            <p:nvPr/>
          </p:nvCxnSpPr>
          <p:spPr>
            <a:xfrm flipV="1">
              <a:off x="996655" y="3379438"/>
              <a:ext cx="844374" cy="3021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5DB267C-F6F3-46B8-B38C-E7B5ADDC1715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>
              <a:off x="996655" y="3681588"/>
              <a:ext cx="701250" cy="3578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D9B9C4F-B139-4443-853A-5B63749AED39}"/>
                </a:ext>
              </a:extLst>
            </p:cNvPr>
            <p:cNvCxnSpPr>
              <a:cxnSpLocks/>
              <a:stCxn id="20" idx="7"/>
              <a:endCxn id="19" idx="2"/>
            </p:cNvCxnSpPr>
            <p:nvPr/>
          </p:nvCxnSpPr>
          <p:spPr>
            <a:xfrm flipV="1">
              <a:off x="1163458" y="4039397"/>
              <a:ext cx="534447" cy="223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64E3C-A38D-4326-B277-C9356A1C4E73}"/>
              </a:ext>
            </a:extLst>
          </p:cNvPr>
          <p:cNvGrpSpPr/>
          <p:nvPr/>
        </p:nvGrpSpPr>
        <p:grpSpPr>
          <a:xfrm>
            <a:off x="3809078" y="2715246"/>
            <a:ext cx="1187723" cy="1923988"/>
            <a:chOff x="4013264" y="2573926"/>
            <a:chExt cx="1359673" cy="2202530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F778070-FA16-458A-8D9E-214EF52D799E}"/>
                </a:ext>
              </a:extLst>
            </p:cNvPr>
            <p:cNvSpPr/>
            <p:nvPr/>
          </p:nvSpPr>
          <p:spPr>
            <a:xfrm>
              <a:off x="4013264" y="2573926"/>
              <a:ext cx="1359673" cy="2202530"/>
            </a:xfrm>
            <a:custGeom>
              <a:avLst/>
              <a:gdLst>
                <a:gd name="connsiteX0" fmla="*/ 0 w 1359673"/>
                <a:gd name="connsiteY0" fmla="*/ 0 h 2202530"/>
                <a:gd name="connsiteX1" fmla="*/ 739471 w 1359673"/>
                <a:gd name="connsiteY1" fmla="*/ 2202511 h 2202530"/>
                <a:gd name="connsiteX2" fmla="*/ 1359673 w 1359673"/>
                <a:gd name="connsiteY2" fmla="*/ 31805 h 220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9673" h="2202530">
                  <a:moveTo>
                    <a:pt x="0" y="0"/>
                  </a:moveTo>
                  <a:cubicBezTo>
                    <a:pt x="256429" y="1098605"/>
                    <a:pt x="512859" y="2197210"/>
                    <a:pt x="739471" y="2202511"/>
                  </a:cubicBezTo>
                  <a:cubicBezTo>
                    <a:pt x="966083" y="2207812"/>
                    <a:pt x="1162878" y="1119808"/>
                    <a:pt x="1359673" y="3180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031DC60-2141-40EF-8794-8EB91E91FB67}"/>
                </a:ext>
              </a:extLst>
            </p:cNvPr>
            <p:cNvSpPr/>
            <p:nvPr/>
          </p:nvSpPr>
          <p:spPr>
            <a:xfrm>
              <a:off x="4073239" y="3008210"/>
              <a:ext cx="109783" cy="10978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38D3B9C-7CBE-4998-969B-D12B2C081DA3}"/>
                </a:ext>
              </a:extLst>
            </p:cNvPr>
            <p:cNvSpPr/>
            <p:nvPr/>
          </p:nvSpPr>
          <p:spPr>
            <a:xfrm>
              <a:off x="5145129" y="3565408"/>
              <a:ext cx="109783" cy="10978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834DD1E-AD16-4451-A062-B562049B1451}"/>
                </a:ext>
              </a:extLst>
            </p:cNvPr>
            <p:cNvSpPr/>
            <p:nvPr/>
          </p:nvSpPr>
          <p:spPr>
            <a:xfrm>
              <a:off x="4359631" y="4098219"/>
              <a:ext cx="109783" cy="10978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680AA79-BEA0-42F0-A9EB-FEAB57B6A1BE}"/>
                </a:ext>
              </a:extLst>
            </p:cNvPr>
            <p:cNvSpPr/>
            <p:nvPr/>
          </p:nvSpPr>
          <p:spPr>
            <a:xfrm>
              <a:off x="4919826" y="4415503"/>
              <a:ext cx="109783" cy="10978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C3DA582-A49F-462B-A0CB-3BF07503DFCD}"/>
                </a:ext>
              </a:extLst>
            </p:cNvPr>
            <p:cNvSpPr/>
            <p:nvPr/>
          </p:nvSpPr>
          <p:spPr>
            <a:xfrm>
              <a:off x="4566219" y="4606423"/>
              <a:ext cx="109783" cy="10978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08E3F4E-50BC-4B46-A40C-168FBBCEA6B3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>
              <a:off x="4183022" y="3063102"/>
              <a:ext cx="962107" cy="5571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77E5867-B466-47EE-B1D3-29DDD9600836}"/>
                </a:ext>
              </a:extLst>
            </p:cNvPr>
            <p:cNvCxnSpPr>
              <a:cxnSpLocks/>
              <a:stCxn id="24" idx="6"/>
              <a:endCxn id="23" idx="2"/>
            </p:cNvCxnSpPr>
            <p:nvPr/>
          </p:nvCxnSpPr>
          <p:spPr>
            <a:xfrm flipV="1">
              <a:off x="4469414" y="3620300"/>
              <a:ext cx="675715" cy="5328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6DA4D1E5-B23D-4FA5-89C5-86D7229E1BA8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>
              <a:off x="4469414" y="4153111"/>
              <a:ext cx="450412" cy="31728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B84338E7-5A00-441A-9CAF-32BC9B2DC6AC}"/>
                </a:ext>
              </a:extLst>
            </p:cNvPr>
            <p:cNvCxnSpPr>
              <a:cxnSpLocks/>
              <a:stCxn id="26" idx="6"/>
              <a:endCxn id="25" idx="2"/>
            </p:cNvCxnSpPr>
            <p:nvPr/>
          </p:nvCxnSpPr>
          <p:spPr>
            <a:xfrm flipV="1">
              <a:off x="4676002" y="4470395"/>
              <a:ext cx="243824" cy="19092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94930EA-8B1F-4F2A-B1B8-6D7617C27FBE}"/>
              </a:ext>
            </a:extLst>
          </p:cNvPr>
          <p:cNvSpPr txBox="1"/>
          <p:nvPr/>
        </p:nvSpPr>
        <p:spPr>
          <a:xfrm>
            <a:off x="3235031" y="5417549"/>
            <a:ext cx="1955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: </a:t>
            </a:r>
            <a:r>
              <a:rPr lang="ko-KR" altLang="en-US" sz="1200" dirty="0"/>
              <a:t>갱신할 가중치 매개변수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B92CCBC-FD58-41FB-9891-268DDA76B10F}"/>
                  </a:ext>
                </a:extLst>
              </p:cNvPr>
              <p:cNvSpPr txBox="1"/>
              <p:nvPr/>
            </p:nvSpPr>
            <p:spPr>
              <a:xfrm>
                <a:off x="3235031" y="5764710"/>
                <a:ext cx="23232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1200" dirty="0"/>
                  <a:t>에 대한 손실 함수의 기울기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B92CCBC-FD58-41FB-9891-268DDA76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031" y="5764710"/>
                <a:ext cx="2323288" cy="276999"/>
              </a:xfrm>
              <a:prstGeom prst="rect">
                <a:avLst/>
              </a:prstGeom>
              <a:blipFill>
                <a:blip r:embed="rId4"/>
                <a:stretch>
                  <a:fillRect l="-262"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837D85-1446-4662-A30A-808DCFBF4466}"/>
              </a:ext>
            </a:extLst>
          </p:cNvPr>
          <p:cNvSpPr/>
          <p:nvPr/>
        </p:nvSpPr>
        <p:spPr>
          <a:xfrm>
            <a:off x="2949749" y="6097420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* 𝜂 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학습률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49390E-A402-409A-8512-DDDF3A82B878}"/>
              </a:ext>
            </a:extLst>
          </p:cNvPr>
          <p:cNvSpPr txBox="1"/>
          <p:nvPr/>
        </p:nvSpPr>
        <p:spPr>
          <a:xfrm>
            <a:off x="3012417" y="6405197"/>
            <a:ext cx="1570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ℎ</a:t>
            </a:r>
            <a:r>
              <a:rPr lang="ko-KR" altLang="en-US" sz="1200" dirty="0"/>
              <a:t>   </a:t>
            </a:r>
            <a:r>
              <a:rPr lang="en-US" altLang="ko-KR" sz="1200" dirty="0"/>
              <a:t>: </a:t>
            </a:r>
            <a:r>
              <a:rPr lang="ko-KR" altLang="en-US" sz="1200" dirty="0"/>
              <a:t>기존 기울기 값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616F5CE-E1DB-4EFD-8496-689C2E39BEC7}"/>
              </a:ext>
            </a:extLst>
          </p:cNvPr>
          <p:cNvCxnSpPr>
            <a:cxnSpLocks/>
          </p:cNvCxnSpPr>
          <p:nvPr/>
        </p:nvCxnSpPr>
        <p:spPr>
          <a:xfrm>
            <a:off x="2760453" y="5478649"/>
            <a:ext cx="0" cy="120553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E45683-8656-4475-88A4-3E50AE819D99}"/>
              </a:ext>
            </a:extLst>
          </p:cNvPr>
          <p:cNvSpPr/>
          <p:nvPr/>
        </p:nvSpPr>
        <p:spPr>
          <a:xfrm>
            <a:off x="6338595" y="3233757"/>
            <a:ext cx="5688355" cy="1256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랜덤으로 들어오는 변수들에 대해 효율적으로 학습시켜 최적점을 빨리 찾을 수 있음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/>
              <a:t>학습을 진행하며 학습이 많이 된 변수라면 </a:t>
            </a:r>
            <a:r>
              <a:rPr lang="ko-KR" altLang="en-US" sz="1200" dirty="0" err="1"/>
              <a:t>최적점</a:t>
            </a:r>
            <a:r>
              <a:rPr lang="ko-KR" altLang="en-US" sz="1200" dirty="0"/>
              <a:t> 가까이 갔다고 판단</a:t>
            </a: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/>
              <a:t>학습이 아직 덜 된 변수라면 학습을 더 빨리해야 한다고 판단 </a:t>
            </a:r>
            <a:endParaRPr lang="en-US" altLang="ko-KR" sz="12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5642C1D-AC45-46AE-BA48-34B5DB311D2A}"/>
              </a:ext>
            </a:extLst>
          </p:cNvPr>
          <p:cNvSpPr/>
          <p:nvPr/>
        </p:nvSpPr>
        <p:spPr>
          <a:xfrm>
            <a:off x="6338595" y="5166916"/>
            <a:ext cx="548534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기존 기울기 값이 계속 누적되어 값이 커지게 되며</a:t>
            </a:r>
            <a:r>
              <a:rPr lang="en-US" altLang="ko-KR" sz="1400" dirty="0"/>
              <a:t>, </a:t>
            </a:r>
            <a:r>
              <a:rPr lang="ko-KR" altLang="en-US" sz="1400" dirty="0"/>
              <a:t>전체 값이 작아지게 되고 학습을 할 수 없게 되는 문제발생</a:t>
            </a:r>
            <a:endParaRPr lang="en-US" altLang="ko-KR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3A3BB5-7023-4E70-9EE5-F7882AF84CA1}"/>
              </a:ext>
            </a:extLst>
          </p:cNvPr>
          <p:cNvSpPr txBox="1"/>
          <p:nvPr/>
        </p:nvSpPr>
        <p:spPr>
          <a:xfrm>
            <a:off x="6096000" y="2827173"/>
            <a:ext cx="95468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Pros.</a:t>
            </a:r>
            <a:endParaRPr lang="en-US" altLang="ko-KR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12BC85-32CB-4C9A-9C86-24DCD7089F10}"/>
              </a:ext>
            </a:extLst>
          </p:cNvPr>
          <p:cNvSpPr txBox="1"/>
          <p:nvPr/>
        </p:nvSpPr>
        <p:spPr>
          <a:xfrm>
            <a:off x="6096000" y="4734881"/>
            <a:ext cx="1005403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Cons.</a:t>
            </a:r>
            <a:endParaRPr lang="en-US" altLang="ko-KR" sz="16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96B5621-79F4-42DF-9BEA-547379A0F476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Optimization</a:t>
            </a:r>
            <a:endParaRPr lang="ko-KR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78D761E-C74F-470E-AF46-44134E2CD0D9}"/>
                  </a:ext>
                </a:extLst>
              </p:cNvPr>
              <p:cNvSpPr txBox="1"/>
              <p:nvPr/>
            </p:nvSpPr>
            <p:spPr>
              <a:xfrm>
                <a:off x="2894208" y="5694703"/>
                <a:ext cx="500295" cy="44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78D761E-C74F-470E-AF46-44134E2CD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208" y="5694703"/>
                <a:ext cx="500295" cy="443455"/>
              </a:xfrm>
              <a:prstGeom prst="rect">
                <a:avLst/>
              </a:prstGeom>
              <a:blipFill>
                <a:blip r:embed="rId5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F483A9C-1CBF-4324-A020-F8B78A091235}"/>
                  </a:ext>
                </a:extLst>
              </p:cNvPr>
              <p:cNvSpPr txBox="1"/>
              <p:nvPr/>
            </p:nvSpPr>
            <p:spPr>
              <a:xfrm>
                <a:off x="181332" y="6038319"/>
                <a:ext cx="2450938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F483A9C-1CBF-4324-A020-F8B78A091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32" y="6038319"/>
                <a:ext cx="2450938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60D1470-8284-46A6-91CC-DC397F25630B}"/>
                  </a:ext>
                </a:extLst>
              </p:cNvPr>
              <p:cNvSpPr txBox="1"/>
              <p:nvPr/>
            </p:nvSpPr>
            <p:spPr>
              <a:xfrm>
                <a:off x="101448" y="5241150"/>
                <a:ext cx="2610706" cy="735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ko-KR" altLang="en-US" b="1" dirty="0">
                          <a:solidFill>
                            <a:srgbClr val="0000FF"/>
                          </a:solidFill>
                        </a:rPr>
                        <m:t>𝜂</m:t>
                      </m:r>
                      <m:f>
                        <m:fPr>
                          <m:ctrlP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f>
                        <m:fPr>
                          <m:ctrlP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60D1470-8284-46A6-91CC-DC397F256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8" y="5241150"/>
                <a:ext cx="2610706" cy="735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7107839-07E2-45CE-8689-B83321D5528B}"/>
                  </a:ext>
                </a:extLst>
              </p:cNvPr>
              <p:cNvSpPr txBox="1"/>
              <p:nvPr/>
            </p:nvSpPr>
            <p:spPr>
              <a:xfrm>
                <a:off x="2841859" y="5339667"/>
                <a:ext cx="5683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7107839-07E2-45CE-8689-B83321D55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859" y="5339667"/>
                <a:ext cx="5683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058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Root Mean Square Propagation (RMSprop)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9B2EFC-A574-40E6-B23E-89CEC2B9BC86}"/>
                  </a:ext>
                </a:extLst>
              </p:cNvPr>
              <p:cNvSpPr txBox="1"/>
              <p:nvPr/>
            </p:nvSpPr>
            <p:spPr>
              <a:xfrm>
                <a:off x="190006" y="1103010"/>
                <a:ext cx="7909986" cy="1285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b="1" dirty="0" err="1"/>
                  <a:t>AdaGrad</a:t>
                </a:r>
                <a:r>
                  <a:rPr lang="ko-KR" altLang="en-US" b="1" dirty="0"/>
                  <a:t>를 개선한 기법으로 갱신된 기울기에 </a:t>
                </a:r>
                <a:r>
                  <a:rPr lang="en-US" altLang="ko-KR" b="1" dirty="0"/>
                  <a:t>weight</a:t>
                </a:r>
                <a:r>
                  <a:rPr lang="ko-KR" altLang="en-US" b="1" dirty="0"/>
                  <a:t>를 달리 주는 기법</a:t>
                </a:r>
                <a:endParaRPr lang="en-US" altLang="ko-KR" b="1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ko-KR" altLang="en-US" sz="1800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ko-KR" altLang="en-US" b="1" dirty="0"/>
                  <a:t>값은 사용자가 별도로 지정</a:t>
                </a:r>
                <a:endParaRPr lang="en-US" altLang="ko-KR" b="1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b="1" dirty="0"/>
                  <a:t>과거의 기울기를 균일하게 더하지 않고 새로운 기울기 정보를 크게 반영</a:t>
                </a:r>
                <a:endParaRPr lang="en-US" altLang="ko-KR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9B2EFC-A574-40E6-B23E-89CEC2B9B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06" y="1103010"/>
                <a:ext cx="7909986" cy="1285288"/>
              </a:xfrm>
              <a:prstGeom prst="rect">
                <a:avLst/>
              </a:prstGeom>
              <a:blipFill>
                <a:blip r:embed="rId3"/>
                <a:stretch>
                  <a:fillRect l="-462" b="-66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2CCA94D-EDC7-4ADE-8495-A3BE868A5D82}"/>
              </a:ext>
            </a:extLst>
          </p:cNvPr>
          <p:cNvSpPr txBox="1"/>
          <p:nvPr/>
        </p:nvSpPr>
        <p:spPr>
          <a:xfrm>
            <a:off x="6667080" y="3834884"/>
            <a:ext cx="1955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: </a:t>
            </a:r>
            <a:r>
              <a:rPr lang="ko-KR" altLang="en-US" sz="1200" dirty="0"/>
              <a:t>갱신할 가중치 매개변수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51BB1F-5DA8-4EAB-A5B2-6FA3A10EBE4F}"/>
                  </a:ext>
                </a:extLst>
              </p:cNvPr>
              <p:cNvSpPr txBox="1"/>
              <p:nvPr/>
            </p:nvSpPr>
            <p:spPr>
              <a:xfrm>
                <a:off x="6667080" y="4182045"/>
                <a:ext cx="23232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1200" dirty="0"/>
                  <a:t>에 대한 손실 함수의 기울기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51BB1F-5DA8-4EAB-A5B2-6FA3A10E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080" y="4182045"/>
                <a:ext cx="2323288" cy="276999"/>
              </a:xfrm>
              <a:prstGeom prst="rect">
                <a:avLst/>
              </a:prstGeom>
              <a:blipFill>
                <a:blip r:embed="rId4"/>
                <a:stretch>
                  <a:fillRect l="-262" t="-22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F0734C-D02F-40D1-8A4A-6788C2D3CF76}"/>
              </a:ext>
            </a:extLst>
          </p:cNvPr>
          <p:cNvSpPr/>
          <p:nvPr/>
        </p:nvSpPr>
        <p:spPr>
          <a:xfrm>
            <a:off x="6381798" y="4514755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* 𝜂 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학습률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FA52FA-D804-4E51-949D-9AA0B5DFA3C9}"/>
              </a:ext>
            </a:extLst>
          </p:cNvPr>
          <p:cNvSpPr txBox="1"/>
          <p:nvPr/>
        </p:nvSpPr>
        <p:spPr>
          <a:xfrm>
            <a:off x="6439226" y="4827728"/>
            <a:ext cx="1893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ℎ</a:t>
            </a:r>
            <a:r>
              <a:rPr lang="ko-KR" altLang="en-US" sz="1200" dirty="0"/>
              <a:t>   </a:t>
            </a:r>
            <a:r>
              <a:rPr lang="en-US" altLang="ko-KR" sz="1200" dirty="0"/>
              <a:t>: </a:t>
            </a:r>
            <a:r>
              <a:rPr lang="ko-KR" altLang="en-US" sz="1200" dirty="0"/>
              <a:t>기존 기울기 값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FD9587-FA58-4EF0-8A90-422D6213B9E4}"/>
              </a:ext>
            </a:extLst>
          </p:cNvPr>
          <p:cNvCxnSpPr>
            <a:cxnSpLocks/>
          </p:cNvCxnSpPr>
          <p:nvPr/>
        </p:nvCxnSpPr>
        <p:spPr>
          <a:xfrm>
            <a:off x="6109888" y="3911986"/>
            <a:ext cx="0" cy="120553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2C51F8-28BF-4CD0-9C25-7D209E1E2830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Optimization</a:t>
            </a:r>
            <a:endParaRPr lang="ko-KR" alt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29B266-DB99-4931-97BD-A2C1A5C86518}"/>
                  </a:ext>
                </a:extLst>
              </p:cNvPr>
              <p:cNvSpPr txBox="1"/>
              <p:nvPr/>
            </p:nvSpPr>
            <p:spPr>
              <a:xfrm>
                <a:off x="6321761" y="4098816"/>
                <a:ext cx="500295" cy="44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29B266-DB99-4931-97BD-A2C1A5C86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761" y="4098816"/>
                <a:ext cx="500295" cy="443455"/>
              </a:xfrm>
              <a:prstGeom prst="rect">
                <a:avLst/>
              </a:prstGeom>
              <a:blipFill>
                <a:blip r:embed="rId5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7A9D4D-FBFF-4530-8B5C-FAF66A2D0B21}"/>
                  </a:ext>
                </a:extLst>
              </p:cNvPr>
              <p:cNvSpPr txBox="1"/>
              <p:nvPr/>
            </p:nvSpPr>
            <p:spPr>
              <a:xfrm>
                <a:off x="6287713" y="3759321"/>
                <a:ext cx="5683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7A9D4D-FBFF-4530-8B5C-FAF66A2D0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713" y="3759321"/>
                <a:ext cx="5683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FA6923-65CD-433A-8120-E75E6EADB7A4}"/>
                  </a:ext>
                </a:extLst>
              </p:cNvPr>
              <p:cNvSpPr txBox="1"/>
              <p:nvPr/>
            </p:nvSpPr>
            <p:spPr>
              <a:xfrm>
                <a:off x="2741067" y="4514755"/>
                <a:ext cx="324074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FA6923-65CD-433A-8120-E75E6EADB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067" y="4514755"/>
                <a:ext cx="3240741" cy="619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9AADF-14E7-451C-957A-8224B5EAB099}"/>
                  </a:ext>
                </a:extLst>
              </p:cNvPr>
              <p:cNvSpPr txBox="1"/>
              <p:nvPr/>
            </p:nvSpPr>
            <p:spPr>
              <a:xfrm>
                <a:off x="2661184" y="3738371"/>
                <a:ext cx="2610706" cy="735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ko-KR" altLang="en-US" b="1" dirty="0">
                          <a:solidFill>
                            <a:srgbClr val="0000FF"/>
                          </a:solidFill>
                        </a:rPr>
                        <m:t>𝜂</m:t>
                      </m:r>
                      <m:f>
                        <m:fPr>
                          <m:ctrlP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f>
                        <m:fPr>
                          <m:ctrlP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9AADF-14E7-451C-957A-8224B5EAB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184" y="3738371"/>
                <a:ext cx="2610706" cy="735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842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Adaptive Moment Estimation (Adam)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B2EFC-A574-40E6-B23E-89CEC2B9BC86}"/>
              </a:ext>
            </a:extLst>
          </p:cNvPr>
          <p:cNvSpPr txBox="1"/>
          <p:nvPr/>
        </p:nvSpPr>
        <p:spPr>
          <a:xfrm>
            <a:off x="116596" y="1261585"/>
            <a:ext cx="6178294" cy="2029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Momentum + </a:t>
            </a:r>
            <a:r>
              <a:rPr lang="en-US" altLang="ko-KR" b="1" dirty="0" err="1"/>
              <a:t>RMSProp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Momentum</a:t>
            </a:r>
            <a:r>
              <a:rPr lang="ko-KR" altLang="en-US" b="1" dirty="0"/>
              <a:t>의 지난 </a:t>
            </a:r>
            <a:r>
              <a:rPr lang="en-US" altLang="ko-KR" b="1" dirty="0"/>
              <a:t>gradient</a:t>
            </a:r>
            <a:r>
              <a:rPr lang="ko-KR" altLang="en-US" b="1" dirty="0"/>
              <a:t>의 지수 감소 평균을 사용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rgbClr val="FF0000"/>
                </a:solidFill>
              </a:rPr>
              <a:t>물체가 가속된다는 물리법칙을 적용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/>
              <a:t>RMSProp</a:t>
            </a:r>
            <a:r>
              <a:rPr lang="ko-KR" altLang="en-US" b="1" dirty="0"/>
              <a:t>의 지난 </a:t>
            </a:r>
            <a:r>
              <a:rPr lang="en-US" altLang="ko-KR" b="1" dirty="0"/>
              <a:t>gradient</a:t>
            </a:r>
            <a:r>
              <a:rPr lang="ko-KR" altLang="en-US" b="1" dirty="0"/>
              <a:t>의 제곱 지수 감소를 사용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rgbClr val="FF0000"/>
                </a:solidFill>
              </a:rPr>
              <a:t>갱신된 기울기에 </a:t>
            </a:r>
            <a:r>
              <a:rPr lang="en-US" altLang="ko-KR" sz="1600" dirty="0">
                <a:solidFill>
                  <a:srgbClr val="FF0000"/>
                </a:solidFill>
              </a:rPr>
              <a:t>weight</a:t>
            </a:r>
            <a:r>
              <a:rPr lang="ko-KR" altLang="en-US" sz="1600" dirty="0">
                <a:solidFill>
                  <a:srgbClr val="FF0000"/>
                </a:solidFill>
              </a:rPr>
              <a:t>를 달리 적용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CCA94D-EDC7-4ADE-8495-A3BE868A5D82}"/>
              </a:ext>
            </a:extLst>
          </p:cNvPr>
          <p:cNvSpPr txBox="1"/>
          <p:nvPr/>
        </p:nvSpPr>
        <p:spPr>
          <a:xfrm>
            <a:off x="7938076" y="4599530"/>
            <a:ext cx="1955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: </a:t>
            </a:r>
            <a:r>
              <a:rPr lang="ko-KR" altLang="en-US" sz="1200" dirty="0"/>
              <a:t>갱신할 가중치 매개변수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51BB1F-5DA8-4EAB-A5B2-6FA3A10EBE4F}"/>
                  </a:ext>
                </a:extLst>
              </p:cNvPr>
              <p:cNvSpPr txBox="1"/>
              <p:nvPr/>
            </p:nvSpPr>
            <p:spPr>
              <a:xfrm>
                <a:off x="7938076" y="4946691"/>
                <a:ext cx="29377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1200" dirty="0"/>
                  <a:t>에 대한 손실 함수의 기울기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51BB1F-5DA8-4EAB-A5B2-6FA3A10E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076" y="4946691"/>
                <a:ext cx="2937742" cy="276999"/>
              </a:xfrm>
              <a:prstGeom prst="rect">
                <a:avLst/>
              </a:prstGeom>
              <a:blipFill>
                <a:blip r:embed="rId3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F0734C-D02F-40D1-8A4A-6788C2D3CF76}"/>
              </a:ext>
            </a:extLst>
          </p:cNvPr>
          <p:cNvSpPr/>
          <p:nvPr/>
        </p:nvSpPr>
        <p:spPr>
          <a:xfrm>
            <a:off x="7652794" y="5279401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* 𝜂 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학습률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FA52FA-D804-4E51-949D-9AA0B5DFA3C9}"/>
              </a:ext>
            </a:extLst>
          </p:cNvPr>
          <p:cNvSpPr txBox="1"/>
          <p:nvPr/>
        </p:nvSpPr>
        <p:spPr>
          <a:xfrm>
            <a:off x="7829099" y="5589168"/>
            <a:ext cx="15069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ℎ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기존 기울기 값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C9D3D-B5F9-438E-AF34-98B77FBF1D3E}"/>
              </a:ext>
            </a:extLst>
          </p:cNvPr>
          <p:cNvSpPr txBox="1"/>
          <p:nvPr/>
        </p:nvSpPr>
        <p:spPr>
          <a:xfrm>
            <a:off x="7457314" y="2018116"/>
            <a:ext cx="1031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Momentum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F7D813-A373-48CC-B4E5-0D568DEFD9D3}"/>
              </a:ext>
            </a:extLst>
          </p:cNvPr>
          <p:cNvSpPr txBox="1"/>
          <p:nvPr/>
        </p:nvSpPr>
        <p:spPr>
          <a:xfrm>
            <a:off x="7530724" y="3253203"/>
            <a:ext cx="1031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RMSProp</a:t>
            </a:r>
            <a:endParaRPr lang="ko-KR" altLang="en-US" sz="1200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E2C9C22-DF1C-47C6-984A-372F8C4C516B}"/>
              </a:ext>
            </a:extLst>
          </p:cNvPr>
          <p:cNvSpPr/>
          <p:nvPr/>
        </p:nvSpPr>
        <p:spPr>
          <a:xfrm flipV="1">
            <a:off x="8440837" y="2090922"/>
            <a:ext cx="241873" cy="148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61C4FE7-5B00-49CD-95FE-2D208D9897BB}"/>
              </a:ext>
            </a:extLst>
          </p:cNvPr>
          <p:cNvSpPr/>
          <p:nvPr/>
        </p:nvSpPr>
        <p:spPr>
          <a:xfrm flipV="1">
            <a:off x="8440837" y="3327547"/>
            <a:ext cx="241873" cy="1487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825BDDA-650B-42FF-9628-4988BE378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449" y="6077080"/>
            <a:ext cx="1694929" cy="56848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CE8EA0-728F-474F-BC20-25EE7AE50DD8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Optimization</a:t>
            </a:r>
            <a:endParaRPr lang="ko-KR" altLang="en-US" sz="2000" i="1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69697E4-4EDE-4735-9ADF-ED8D27FE02A2}"/>
              </a:ext>
            </a:extLst>
          </p:cNvPr>
          <p:cNvCxnSpPr>
            <a:cxnSpLocks/>
          </p:cNvCxnSpPr>
          <p:nvPr/>
        </p:nvCxnSpPr>
        <p:spPr>
          <a:xfrm>
            <a:off x="3505940" y="4628467"/>
            <a:ext cx="0" cy="146485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3A9F756-194D-4815-9381-59389046E6AB}"/>
                  </a:ext>
                </a:extLst>
              </p:cNvPr>
              <p:cNvSpPr txBox="1"/>
              <p:nvPr/>
            </p:nvSpPr>
            <p:spPr>
              <a:xfrm>
                <a:off x="7620366" y="4863462"/>
                <a:ext cx="500295" cy="44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3A9F756-194D-4815-9381-59389046E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366" y="4863462"/>
                <a:ext cx="500295" cy="443455"/>
              </a:xfrm>
              <a:prstGeom prst="rect">
                <a:avLst/>
              </a:prstGeom>
              <a:blipFill>
                <a:blip r:embed="rId7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6DA180-2D5E-4C83-BDC4-1BB049AA840E}"/>
                  </a:ext>
                </a:extLst>
              </p:cNvPr>
              <p:cNvSpPr txBox="1"/>
              <p:nvPr/>
            </p:nvSpPr>
            <p:spPr>
              <a:xfrm>
                <a:off x="8839278" y="2054411"/>
                <a:ext cx="2149555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ko-KR" altLang="en-US" dirty="0">
                          <a:solidFill>
                            <a:schemeClr val="tx1"/>
                          </a:solidFill>
                        </a:rPr>
                        <m:t>𝜂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6DA180-2D5E-4C83-BDC4-1BB049AA8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78" y="2054411"/>
                <a:ext cx="2149555" cy="619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B336F71-CE0E-437F-B745-5B18C6011269}"/>
                  </a:ext>
                </a:extLst>
              </p:cNvPr>
              <p:cNvSpPr txBox="1"/>
              <p:nvPr/>
            </p:nvSpPr>
            <p:spPr>
              <a:xfrm>
                <a:off x="8874243" y="1704676"/>
                <a:ext cx="1738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B336F71-CE0E-437F-B745-5B18C6011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243" y="1704676"/>
                <a:ext cx="1738554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8F35F9-A501-4EEC-ACDA-46A36705E82B}"/>
                  </a:ext>
                </a:extLst>
              </p:cNvPr>
              <p:cNvSpPr txBox="1"/>
              <p:nvPr/>
            </p:nvSpPr>
            <p:spPr>
              <a:xfrm>
                <a:off x="8839278" y="3413518"/>
                <a:ext cx="324074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8F35F9-A501-4EEC-ACDA-46A36705E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78" y="3413518"/>
                <a:ext cx="3240741" cy="619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5DC90A-B4C5-40A7-A07D-DC883C9600AA}"/>
                  </a:ext>
                </a:extLst>
              </p:cNvPr>
              <p:cNvSpPr txBox="1"/>
              <p:nvPr/>
            </p:nvSpPr>
            <p:spPr>
              <a:xfrm>
                <a:off x="8759395" y="2734116"/>
                <a:ext cx="2610706" cy="735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ko-KR" altLang="en-US" b="1" dirty="0">
                          <a:solidFill>
                            <a:schemeClr val="tx1"/>
                          </a:solidFill>
                        </a:rPr>
                        <m:t>𝜂</m:t>
                      </m:r>
                      <m:f>
                        <m:f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f>
                        <m:f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5DC90A-B4C5-40A7-A07D-DC883C960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395" y="2734116"/>
                <a:ext cx="2610706" cy="735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1408483-C1D1-45E2-8CE2-B052591E6026}"/>
              </a:ext>
            </a:extLst>
          </p:cNvPr>
          <p:cNvCxnSpPr>
            <a:cxnSpLocks/>
          </p:cNvCxnSpPr>
          <p:nvPr/>
        </p:nvCxnSpPr>
        <p:spPr>
          <a:xfrm flipH="1">
            <a:off x="7547138" y="2706407"/>
            <a:ext cx="429849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477D1C0-CBAE-467E-B228-9220901FA1BF}"/>
                  </a:ext>
                </a:extLst>
              </p:cNvPr>
              <p:cNvSpPr txBox="1"/>
              <p:nvPr/>
            </p:nvSpPr>
            <p:spPr>
              <a:xfrm>
                <a:off x="3470815" y="4648530"/>
                <a:ext cx="320603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b="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−(1−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477D1C0-CBAE-467E-B228-9220901FA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815" y="4648530"/>
                <a:ext cx="3206033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A9CF83E-7FBC-49A0-99FE-901894B1FCE7}"/>
                  </a:ext>
                </a:extLst>
              </p:cNvPr>
              <p:cNvSpPr txBox="1"/>
              <p:nvPr/>
            </p:nvSpPr>
            <p:spPr>
              <a:xfrm>
                <a:off x="3589821" y="5286907"/>
                <a:ext cx="3471966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−(1−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A9CF83E-7FBC-49A0-99FE-901894B1F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821" y="5286907"/>
                <a:ext cx="3471966" cy="6190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1EC3BEE-C8E0-4E7C-8303-A0E7DD865682}"/>
                  </a:ext>
                </a:extLst>
              </p:cNvPr>
              <p:cNvSpPr txBox="1"/>
              <p:nvPr/>
            </p:nvSpPr>
            <p:spPr>
              <a:xfrm>
                <a:off x="1160916" y="3710359"/>
                <a:ext cx="2610706" cy="735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ko-KR" altLang="en-US" b="1" dirty="0">
                          <a:solidFill>
                            <a:srgbClr val="0000FF"/>
                          </a:solidFill>
                        </a:rPr>
                        <m:t>𝜂</m:t>
                      </m:r>
                      <m:f>
                        <m:fPr>
                          <m:ctrlP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1EC3BEE-C8E0-4E7C-8303-A0E7DD865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916" y="3710359"/>
                <a:ext cx="2610706" cy="73533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17446B1-9ACB-486C-9FC3-AE75427DA6D6}"/>
              </a:ext>
            </a:extLst>
          </p:cNvPr>
          <p:cNvSpPr/>
          <p:nvPr/>
        </p:nvSpPr>
        <p:spPr>
          <a:xfrm>
            <a:off x="1160916" y="4603738"/>
            <a:ext cx="6237405" cy="1464859"/>
          </a:xfrm>
          <a:prstGeom prst="roundRect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BA0722-DA27-4B60-A55D-62F27729593E}"/>
                  </a:ext>
                </a:extLst>
              </p:cNvPr>
              <p:cNvSpPr txBox="1"/>
              <p:nvPr/>
            </p:nvSpPr>
            <p:spPr>
              <a:xfrm>
                <a:off x="7586318" y="4526411"/>
                <a:ext cx="5683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BA0722-DA27-4B60-A55D-62F277295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318" y="4526411"/>
                <a:ext cx="56839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692243-9817-4EE7-9573-82DFEBD78B07}"/>
                  </a:ext>
                </a:extLst>
              </p:cNvPr>
              <p:cNvSpPr txBox="1"/>
              <p:nvPr/>
            </p:nvSpPr>
            <p:spPr>
              <a:xfrm>
                <a:off x="1604486" y="4735806"/>
                <a:ext cx="1376294" cy="57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6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692243-9817-4EE7-9573-82DFEBD78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486" y="4735806"/>
                <a:ext cx="1376294" cy="571888"/>
              </a:xfrm>
              <a:prstGeom prst="rect">
                <a:avLst/>
              </a:prstGeom>
              <a:blipFill>
                <a:blip r:embed="rId16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EFF9787-4A1F-4AD2-965D-F32CCA798592}"/>
                  </a:ext>
                </a:extLst>
              </p:cNvPr>
              <p:cNvSpPr txBox="1"/>
              <p:nvPr/>
            </p:nvSpPr>
            <p:spPr>
              <a:xfrm>
                <a:off x="1604486" y="5360896"/>
                <a:ext cx="1376294" cy="572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6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EFF9787-4A1F-4AD2-965D-F32CCA79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486" y="5360896"/>
                <a:ext cx="1376294" cy="572593"/>
              </a:xfrm>
              <a:prstGeom prst="rect">
                <a:avLst/>
              </a:prstGeom>
              <a:blipFill>
                <a:blip r:embed="rId17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672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대표기법 비교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451AB2-FEED-474E-8B33-5C241E876B09}"/>
              </a:ext>
            </a:extLst>
          </p:cNvPr>
          <p:cNvGrpSpPr/>
          <p:nvPr/>
        </p:nvGrpSpPr>
        <p:grpSpPr>
          <a:xfrm>
            <a:off x="1287361" y="3954405"/>
            <a:ext cx="9617278" cy="2456862"/>
            <a:chOff x="214508" y="3656721"/>
            <a:chExt cx="11641108" cy="297387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668CF2B-7954-417B-9975-F1D737226A3B}"/>
                </a:ext>
              </a:extLst>
            </p:cNvPr>
            <p:cNvGrpSpPr/>
            <p:nvPr/>
          </p:nvGrpSpPr>
          <p:grpSpPr>
            <a:xfrm>
              <a:off x="9222564" y="3656721"/>
              <a:ext cx="2633052" cy="2973876"/>
              <a:chOff x="6716190" y="2017579"/>
              <a:chExt cx="4045442" cy="4569086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2A53A804-6258-4183-9614-28D871D4F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16190" y="2017579"/>
                <a:ext cx="4045442" cy="3938767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860996-C577-4869-BD6B-66C149202338}"/>
                  </a:ext>
                </a:extLst>
              </p:cNvPr>
              <p:cNvSpPr txBox="1"/>
              <p:nvPr/>
            </p:nvSpPr>
            <p:spPr>
              <a:xfrm>
                <a:off x="8025512" y="5957048"/>
                <a:ext cx="1426796" cy="629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Adam</a:t>
                </a:r>
                <a:endParaRPr lang="ko-KR" altLang="en-US" sz="1600" dirty="0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DC296E0-FA92-4CA6-8024-AA93B8A4B8B2}"/>
                </a:ext>
              </a:extLst>
            </p:cNvPr>
            <p:cNvGrpSpPr/>
            <p:nvPr/>
          </p:nvGrpSpPr>
          <p:grpSpPr>
            <a:xfrm>
              <a:off x="3142397" y="3656721"/>
              <a:ext cx="2658766" cy="2973876"/>
              <a:chOff x="1111625" y="2017579"/>
              <a:chExt cx="4084948" cy="4569086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587040-B664-435E-86B5-26630DD6B9D9}"/>
                  </a:ext>
                </a:extLst>
              </p:cNvPr>
              <p:cNvSpPr txBox="1"/>
              <p:nvPr/>
            </p:nvSpPr>
            <p:spPr>
              <a:xfrm>
                <a:off x="1953150" y="5957048"/>
                <a:ext cx="2401858" cy="629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Momentum</a:t>
                </a:r>
                <a:endParaRPr lang="ko-KR" altLang="en-US" sz="1600" dirty="0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A43B63B1-BBF2-4D41-81B0-A2BAF7496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1625" y="2017579"/>
                <a:ext cx="4084948" cy="3938765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12EB639-BF33-40CE-ADC7-6B1A9F4AE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656721"/>
              <a:ext cx="2658766" cy="255702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5A62A09-73A1-4C27-94F4-20EEA0800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4508" y="3656721"/>
              <a:ext cx="2633052" cy="253582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55852D-8F3F-4B18-9FA8-18FD9A308A90}"/>
                </a:ext>
              </a:extLst>
            </p:cNvPr>
            <p:cNvSpPr txBox="1"/>
            <p:nvPr/>
          </p:nvSpPr>
          <p:spPr>
            <a:xfrm>
              <a:off x="6781788" y="6220799"/>
              <a:ext cx="1255100" cy="409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/>
                <a:t>AdaGrad</a:t>
              </a:r>
              <a:endParaRPr lang="ko-KR" alt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0E5B7A-FB2A-49C0-AEAC-778E62D43D61}"/>
                </a:ext>
              </a:extLst>
            </p:cNvPr>
            <p:cNvSpPr txBox="1"/>
            <p:nvPr/>
          </p:nvSpPr>
          <p:spPr>
            <a:xfrm>
              <a:off x="1175728" y="6213742"/>
              <a:ext cx="710611" cy="409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SGD</a:t>
              </a:r>
              <a:endParaRPr lang="ko-KR" altLang="en-US" sz="1600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81DA416-B575-4BBE-A810-37D0D78EA7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3948" y="1291334"/>
            <a:ext cx="2401077" cy="16870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71564E-F997-4341-8334-F99A5C92A1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5820" y="1099564"/>
            <a:ext cx="2250491" cy="22316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27FE234-9E55-49A8-AFB7-761386A1A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5461" y="3041989"/>
            <a:ext cx="1505039" cy="38701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9FE793-778E-4914-84A4-80A76E0A8087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Optimization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7613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D28F97-8651-4D40-A443-C977B4AA54E8}"/>
              </a:ext>
            </a:extLst>
          </p:cNvPr>
          <p:cNvSpPr txBox="1"/>
          <p:nvPr/>
        </p:nvSpPr>
        <p:spPr>
          <a:xfrm>
            <a:off x="1893234" y="2105516"/>
            <a:ext cx="3924344" cy="2968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Optimization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/>
              <a:t>Vanishing Gradient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Vanishing Gradient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현상이란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Vanishing Gradient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원인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Vanishing Gradient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해결법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2680545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74039E-4A54-434D-9480-378D107B6BD6}"/>
              </a:ext>
            </a:extLst>
          </p:cNvPr>
          <p:cNvSpPr txBox="1"/>
          <p:nvPr/>
        </p:nvSpPr>
        <p:spPr>
          <a:xfrm>
            <a:off x="94876" y="540548"/>
            <a:ext cx="29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Vanishing Gradient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D40E2-EE83-48E3-AE6E-31876307DEBF}"/>
              </a:ext>
            </a:extLst>
          </p:cNvPr>
          <p:cNvSpPr txBox="1"/>
          <p:nvPr/>
        </p:nvSpPr>
        <p:spPr>
          <a:xfrm>
            <a:off x="164418" y="1077874"/>
            <a:ext cx="9395353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기울기 소실 </a:t>
            </a:r>
            <a:r>
              <a:rPr lang="en-US" altLang="ko-KR" b="1" dirty="0"/>
              <a:t>(Vanishing gradient) </a:t>
            </a:r>
            <a:r>
              <a:rPr lang="ko-KR" altLang="en-US" b="1" dirty="0"/>
              <a:t>현상이란</a:t>
            </a:r>
            <a:r>
              <a:rPr lang="en-US" altLang="ko-KR" b="1" dirty="0"/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일반적으로 신경망을 깊게 설계할수록 더 </a:t>
            </a:r>
            <a:r>
              <a:rPr lang="ko-KR" altLang="en-US" sz="1600" dirty="0">
                <a:solidFill>
                  <a:srgbClr val="0000FF"/>
                </a:solidFill>
              </a:rPr>
              <a:t>좋은 성능을 기대</a:t>
            </a:r>
            <a:r>
              <a:rPr lang="ko-KR" altLang="en-US" sz="1600" dirty="0"/>
              <a:t>함</a:t>
            </a:r>
            <a:endParaRPr lang="en-US" altLang="ko-KR" sz="1600" dirty="0"/>
          </a:p>
        </p:txBody>
      </p:sp>
      <p:pic>
        <p:nvPicPr>
          <p:cNvPr id="4" name="Picture 6" descr="05-1. 심층 신경망 학습 - 활성화 함수, 가중치 초기화">
            <a:extLst>
              <a:ext uri="{FF2B5EF4-FFF2-40B4-BE49-F238E27FC236}">
                <a16:creationId xmlns:a16="http://schemas.microsoft.com/office/drawing/2014/main" id="{9BFE2AC7-11E0-4757-9FBF-9A8BA0E6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26"/>
          <a:stretch/>
        </p:blipFill>
        <p:spPr bwMode="auto">
          <a:xfrm>
            <a:off x="2839720" y="4579285"/>
            <a:ext cx="6248400" cy="18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3A0CBE-B52A-4DC6-9C03-E2CB1966C223}"/>
              </a:ext>
            </a:extLst>
          </p:cNvPr>
          <p:cNvSpPr/>
          <p:nvPr/>
        </p:nvSpPr>
        <p:spPr>
          <a:xfrm>
            <a:off x="5034814" y="6240111"/>
            <a:ext cx="1803400" cy="220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Deep Neural Network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Picture 6" descr="05-1. 심층 신경망 학습 - 활성화 함수, 가중치 초기화">
            <a:extLst>
              <a:ext uri="{FF2B5EF4-FFF2-40B4-BE49-F238E27FC236}">
                <a16:creationId xmlns:a16="http://schemas.microsoft.com/office/drawing/2014/main" id="{C2E8179F-12B4-4AA6-BD97-396C6993F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4" r="44552" b="51526"/>
          <a:stretch/>
        </p:blipFill>
        <p:spPr bwMode="auto">
          <a:xfrm>
            <a:off x="5156200" y="2457154"/>
            <a:ext cx="1381760" cy="18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2566597-3D23-4646-9A3C-5F591B235E12}"/>
              </a:ext>
            </a:extLst>
          </p:cNvPr>
          <p:cNvSpPr/>
          <p:nvPr/>
        </p:nvSpPr>
        <p:spPr>
          <a:xfrm>
            <a:off x="4955541" y="4117980"/>
            <a:ext cx="1803400" cy="220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Neural Network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11" name="Picture 6" descr="05-1. 심층 신경망 학습 - 활성화 함수, 가중치 초기화">
            <a:extLst>
              <a:ext uri="{FF2B5EF4-FFF2-40B4-BE49-F238E27FC236}">
                <a16:creationId xmlns:a16="http://schemas.microsoft.com/office/drawing/2014/main" id="{790EA4C7-1F6B-4E67-B31B-9CC9B3D6E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69" b="51526"/>
          <a:stretch/>
        </p:blipFill>
        <p:spPr bwMode="auto">
          <a:xfrm>
            <a:off x="6416040" y="2457154"/>
            <a:ext cx="1026694" cy="18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05-1. 심층 신경망 학습 - 활성화 함수, 가중치 초기화">
            <a:extLst>
              <a:ext uri="{FF2B5EF4-FFF2-40B4-BE49-F238E27FC236}">
                <a16:creationId xmlns:a16="http://schemas.microsoft.com/office/drawing/2014/main" id="{114417C1-DB54-4407-B96F-469176AAA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049" b="51526"/>
          <a:stretch/>
        </p:blipFill>
        <p:spPr bwMode="auto">
          <a:xfrm>
            <a:off x="4323614" y="2457154"/>
            <a:ext cx="934186" cy="18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14A681-1E6A-4725-95FA-573CEF384190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Vanishing Gradient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13878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74039E-4A54-434D-9480-378D107B6BD6}"/>
              </a:ext>
            </a:extLst>
          </p:cNvPr>
          <p:cNvSpPr txBox="1"/>
          <p:nvPr/>
        </p:nvSpPr>
        <p:spPr>
          <a:xfrm>
            <a:off x="94876" y="540548"/>
            <a:ext cx="29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Vanishing Gradient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D40E2-EE83-48E3-AE6E-31876307DEBF}"/>
              </a:ext>
            </a:extLst>
          </p:cNvPr>
          <p:cNvSpPr txBox="1"/>
          <p:nvPr/>
        </p:nvSpPr>
        <p:spPr>
          <a:xfrm>
            <a:off x="164418" y="1077874"/>
            <a:ext cx="9395353" cy="1200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기울기 소실 </a:t>
            </a:r>
            <a:r>
              <a:rPr lang="en-US" altLang="ko-KR" b="1" dirty="0"/>
              <a:t>(Vanishing gradient) </a:t>
            </a:r>
            <a:r>
              <a:rPr lang="ko-KR" altLang="en-US" b="1" dirty="0"/>
              <a:t>현상이란</a:t>
            </a:r>
            <a:r>
              <a:rPr lang="en-US" altLang="ko-KR" b="1" dirty="0"/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일반적으로 신경망을 깊게 설계할수록 더 </a:t>
            </a:r>
            <a:r>
              <a:rPr lang="ko-KR" altLang="en-US" sz="1600" dirty="0">
                <a:solidFill>
                  <a:srgbClr val="0000FF"/>
                </a:solidFill>
              </a:rPr>
              <a:t>좋은 성능을 기대</a:t>
            </a:r>
            <a:r>
              <a:rPr lang="ko-KR" altLang="en-US" sz="1600" dirty="0"/>
              <a:t>함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깊은 신경망 설계 시 </a:t>
            </a:r>
            <a:r>
              <a:rPr lang="en-US" altLang="ko-KR" sz="1600" dirty="0">
                <a:solidFill>
                  <a:srgbClr val="FF0000"/>
                </a:solidFill>
              </a:rPr>
              <a:t>Vanishing gradient </a:t>
            </a:r>
            <a:r>
              <a:rPr lang="ko-KR" altLang="en-US" sz="1600" dirty="0">
                <a:solidFill>
                  <a:srgbClr val="FF0000"/>
                </a:solidFill>
              </a:rPr>
              <a:t>현상</a:t>
            </a:r>
            <a:r>
              <a:rPr lang="ko-KR" altLang="en-US" sz="1600" dirty="0"/>
              <a:t> 발생</a:t>
            </a:r>
            <a:endParaRPr lang="en-US" altLang="ko-KR" sz="1600" dirty="0"/>
          </a:p>
        </p:txBody>
      </p:sp>
      <p:pic>
        <p:nvPicPr>
          <p:cNvPr id="4" name="Picture 6" descr="05-1. 심층 신경망 학습 - 활성화 함수, 가중치 초기화">
            <a:extLst>
              <a:ext uri="{FF2B5EF4-FFF2-40B4-BE49-F238E27FC236}">
                <a16:creationId xmlns:a16="http://schemas.microsoft.com/office/drawing/2014/main" id="{9BFE2AC7-11E0-4757-9FBF-9A8BA0E6D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26"/>
          <a:stretch/>
        </p:blipFill>
        <p:spPr bwMode="auto">
          <a:xfrm>
            <a:off x="2839720" y="4579285"/>
            <a:ext cx="6248400" cy="18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3A0CBE-B52A-4DC6-9C03-E2CB1966C223}"/>
              </a:ext>
            </a:extLst>
          </p:cNvPr>
          <p:cNvSpPr/>
          <p:nvPr/>
        </p:nvSpPr>
        <p:spPr>
          <a:xfrm>
            <a:off x="5034814" y="6240111"/>
            <a:ext cx="1803400" cy="220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Deep Neural Network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Picture 6" descr="05-1. 심층 신경망 학습 - 활성화 함수, 가중치 초기화">
            <a:extLst>
              <a:ext uri="{FF2B5EF4-FFF2-40B4-BE49-F238E27FC236}">
                <a16:creationId xmlns:a16="http://schemas.microsoft.com/office/drawing/2014/main" id="{C2E8179F-12B4-4AA6-BD97-396C6993F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4" r="44552" b="51526"/>
          <a:stretch/>
        </p:blipFill>
        <p:spPr bwMode="auto">
          <a:xfrm>
            <a:off x="5156200" y="2457154"/>
            <a:ext cx="1381760" cy="18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2566597-3D23-4646-9A3C-5F591B235E12}"/>
              </a:ext>
            </a:extLst>
          </p:cNvPr>
          <p:cNvSpPr/>
          <p:nvPr/>
        </p:nvSpPr>
        <p:spPr>
          <a:xfrm>
            <a:off x="4955541" y="4117980"/>
            <a:ext cx="1803400" cy="220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Neural Network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11" name="Picture 6" descr="05-1. 심층 신경망 학습 - 활성화 함수, 가중치 초기화">
            <a:extLst>
              <a:ext uri="{FF2B5EF4-FFF2-40B4-BE49-F238E27FC236}">
                <a16:creationId xmlns:a16="http://schemas.microsoft.com/office/drawing/2014/main" id="{790EA4C7-1F6B-4E67-B31B-9CC9B3D6E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69" b="51526"/>
          <a:stretch/>
        </p:blipFill>
        <p:spPr bwMode="auto">
          <a:xfrm>
            <a:off x="6416040" y="2457154"/>
            <a:ext cx="1026694" cy="18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05-1. 심층 신경망 학습 - 활성화 함수, 가중치 초기화">
            <a:extLst>
              <a:ext uri="{FF2B5EF4-FFF2-40B4-BE49-F238E27FC236}">
                <a16:creationId xmlns:a16="http://schemas.microsoft.com/office/drawing/2014/main" id="{114417C1-DB54-4407-B96F-469176AAA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049" b="51526"/>
          <a:stretch/>
        </p:blipFill>
        <p:spPr bwMode="auto">
          <a:xfrm>
            <a:off x="4323614" y="2457154"/>
            <a:ext cx="934186" cy="18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폭발: 8pt 6">
            <a:extLst>
              <a:ext uri="{FF2B5EF4-FFF2-40B4-BE49-F238E27FC236}">
                <a16:creationId xmlns:a16="http://schemas.microsoft.com/office/drawing/2014/main" id="{822FA8BC-39C5-4775-9228-73C0DAA3AD98}"/>
              </a:ext>
            </a:extLst>
          </p:cNvPr>
          <p:cNvSpPr/>
          <p:nvPr/>
        </p:nvSpPr>
        <p:spPr>
          <a:xfrm>
            <a:off x="4274820" y="4993640"/>
            <a:ext cx="1965960" cy="934124"/>
          </a:xfrm>
          <a:prstGeom prst="irregularSeal1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Problem!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86C043-6459-4554-827C-6675F632E9FE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Vanishing Gradient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05193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FD40E2-EE83-48E3-AE6E-31876307DEBF}"/>
              </a:ext>
            </a:extLst>
          </p:cNvPr>
          <p:cNvSpPr txBox="1"/>
          <p:nvPr/>
        </p:nvSpPr>
        <p:spPr>
          <a:xfrm>
            <a:off x="164418" y="1077874"/>
            <a:ext cx="11656742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기울기 소실 </a:t>
            </a:r>
            <a:r>
              <a:rPr lang="en-US" altLang="ko-KR" b="1" dirty="0"/>
              <a:t>(Vanishing gradient) </a:t>
            </a:r>
            <a:r>
              <a:rPr lang="ko-KR" altLang="en-US" b="1" dirty="0"/>
              <a:t>현상이란</a:t>
            </a:r>
            <a:r>
              <a:rPr lang="en-US" altLang="ko-KR" b="1" dirty="0"/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Backpropagation </a:t>
            </a:r>
            <a:r>
              <a:rPr lang="ko-KR" altLang="en-US" sz="1600" dirty="0"/>
              <a:t>과정 시 입력 층에 가까워질 수록 </a:t>
            </a:r>
            <a:r>
              <a:rPr lang="ko-KR" altLang="en-US" sz="1600" dirty="0">
                <a:solidFill>
                  <a:srgbClr val="0000FF"/>
                </a:solidFill>
              </a:rPr>
              <a:t>기울기 값이 점점 </a:t>
            </a:r>
            <a:r>
              <a:rPr lang="en-US" altLang="ko-KR" sz="1600" dirty="0">
                <a:solidFill>
                  <a:srgbClr val="0000FF"/>
                </a:solidFill>
              </a:rPr>
              <a:t>0</a:t>
            </a:r>
            <a:r>
              <a:rPr lang="ko-KR" altLang="en-US" sz="1600" dirty="0">
                <a:solidFill>
                  <a:srgbClr val="0000FF"/>
                </a:solidFill>
              </a:rPr>
              <a:t>으로 수렴</a:t>
            </a:r>
            <a:r>
              <a:rPr lang="ko-KR" altLang="en-US" sz="1600" dirty="0"/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</a:t>
            </a:r>
            <a:r>
              <a:rPr lang="en-US" altLang="ko-KR" sz="16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기울기 값 소실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pic>
        <p:nvPicPr>
          <p:cNvPr id="4" name="Picture 6" descr="05-1. 심층 신경망 학습 - 활성화 함수, 가중치 초기화">
            <a:extLst>
              <a:ext uri="{FF2B5EF4-FFF2-40B4-BE49-F238E27FC236}">
                <a16:creationId xmlns:a16="http://schemas.microsoft.com/office/drawing/2014/main" id="{9BFE2AC7-11E0-4757-9FBF-9A8BA0E6D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720" y="2390072"/>
            <a:ext cx="6248400" cy="388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2DB73D-6E72-4022-B514-FBB5C2721933}"/>
              </a:ext>
            </a:extLst>
          </p:cNvPr>
          <p:cNvSpPr/>
          <p:nvPr/>
        </p:nvSpPr>
        <p:spPr>
          <a:xfrm>
            <a:off x="5181600" y="6050280"/>
            <a:ext cx="1427480" cy="220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Vanishing Gradient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3A0CBE-B52A-4DC6-9C03-E2CB1966C223}"/>
              </a:ext>
            </a:extLst>
          </p:cNvPr>
          <p:cNvSpPr/>
          <p:nvPr/>
        </p:nvSpPr>
        <p:spPr>
          <a:xfrm>
            <a:off x="4862094" y="4050898"/>
            <a:ext cx="1803400" cy="220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Deep Neural Network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C4A8A-DA7A-4925-9B77-516FCFEC5B9C}"/>
              </a:ext>
            </a:extLst>
          </p:cNvPr>
          <p:cNvSpPr txBox="1"/>
          <p:nvPr/>
        </p:nvSpPr>
        <p:spPr>
          <a:xfrm>
            <a:off x="94876" y="540548"/>
            <a:ext cx="29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Vanishing Gradient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D05FD4EA-DB52-49CA-B3B9-BA0EFBD317FD}"/>
              </a:ext>
            </a:extLst>
          </p:cNvPr>
          <p:cNvSpPr/>
          <p:nvPr/>
        </p:nvSpPr>
        <p:spPr>
          <a:xfrm>
            <a:off x="3077477" y="5202087"/>
            <a:ext cx="3484880" cy="137160"/>
          </a:xfrm>
          <a:prstGeom prst="lef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F0EC9D-E113-4E52-8E95-822FD9AB584D}"/>
              </a:ext>
            </a:extLst>
          </p:cNvPr>
          <p:cNvSpPr txBox="1"/>
          <p:nvPr/>
        </p:nvSpPr>
        <p:spPr>
          <a:xfrm>
            <a:off x="1969481" y="5139862"/>
            <a:ext cx="1107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rgbClr val="FF0000"/>
                </a:solidFill>
              </a:rPr>
              <a:t>기울기 값 소실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E429B2-9297-403C-93DF-C7BCEC13DE70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Vanishing Gradient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847209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7" name="직선 연결선 546">
            <a:extLst>
              <a:ext uri="{FF2B5EF4-FFF2-40B4-BE49-F238E27FC236}">
                <a16:creationId xmlns:a16="http://schemas.microsoft.com/office/drawing/2014/main" id="{96B59B1F-62B4-4991-9409-9044DAC48CCF}"/>
              </a:ext>
            </a:extLst>
          </p:cNvPr>
          <p:cNvCxnSpPr>
            <a:cxnSpLocks/>
            <a:stCxn id="764" idx="6"/>
          </p:cNvCxnSpPr>
          <p:nvPr/>
        </p:nvCxnSpPr>
        <p:spPr>
          <a:xfrm flipV="1">
            <a:off x="5441402" y="3429876"/>
            <a:ext cx="699862" cy="3494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직선 연결선 558">
            <a:extLst>
              <a:ext uri="{FF2B5EF4-FFF2-40B4-BE49-F238E27FC236}">
                <a16:creationId xmlns:a16="http://schemas.microsoft.com/office/drawing/2014/main" id="{E69FA947-1351-42C6-A3EA-FD8D74C09266}"/>
              </a:ext>
            </a:extLst>
          </p:cNvPr>
          <p:cNvCxnSpPr>
            <a:cxnSpLocks/>
            <a:stCxn id="764" idx="6"/>
          </p:cNvCxnSpPr>
          <p:nvPr/>
        </p:nvCxnSpPr>
        <p:spPr>
          <a:xfrm>
            <a:off x="5441402" y="3433370"/>
            <a:ext cx="699862" cy="364908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직선 연결선 559">
            <a:extLst>
              <a:ext uri="{FF2B5EF4-FFF2-40B4-BE49-F238E27FC236}">
                <a16:creationId xmlns:a16="http://schemas.microsoft.com/office/drawing/2014/main" id="{01CCC4E0-77CF-4050-BAF9-A0855774FD03}"/>
              </a:ext>
            </a:extLst>
          </p:cNvPr>
          <p:cNvCxnSpPr>
            <a:cxnSpLocks/>
            <a:stCxn id="764" idx="6"/>
          </p:cNvCxnSpPr>
          <p:nvPr/>
        </p:nvCxnSpPr>
        <p:spPr>
          <a:xfrm flipV="1">
            <a:off x="5441402" y="3061474"/>
            <a:ext cx="699861" cy="371896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연결선 562">
            <a:extLst>
              <a:ext uri="{FF2B5EF4-FFF2-40B4-BE49-F238E27FC236}">
                <a16:creationId xmlns:a16="http://schemas.microsoft.com/office/drawing/2014/main" id="{58BB0506-7AF8-440E-8A2D-79EE14FC2A13}"/>
              </a:ext>
            </a:extLst>
          </p:cNvPr>
          <p:cNvCxnSpPr>
            <a:cxnSpLocks/>
            <a:stCxn id="765" idx="6"/>
          </p:cNvCxnSpPr>
          <p:nvPr/>
        </p:nvCxnSpPr>
        <p:spPr>
          <a:xfrm flipV="1">
            <a:off x="5441402" y="2324670"/>
            <a:ext cx="699861" cy="1477101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직선 연결선 563">
            <a:extLst>
              <a:ext uri="{FF2B5EF4-FFF2-40B4-BE49-F238E27FC236}">
                <a16:creationId xmlns:a16="http://schemas.microsoft.com/office/drawing/2014/main" id="{B45476BF-72AA-40BA-8A4F-41B12F1DD9EC}"/>
              </a:ext>
            </a:extLst>
          </p:cNvPr>
          <p:cNvCxnSpPr>
            <a:cxnSpLocks/>
            <a:stCxn id="765" idx="6"/>
          </p:cNvCxnSpPr>
          <p:nvPr/>
        </p:nvCxnSpPr>
        <p:spPr>
          <a:xfrm flipV="1">
            <a:off x="5441402" y="3429876"/>
            <a:ext cx="699861" cy="371895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직선 연결선 565">
            <a:extLst>
              <a:ext uri="{FF2B5EF4-FFF2-40B4-BE49-F238E27FC236}">
                <a16:creationId xmlns:a16="http://schemas.microsoft.com/office/drawing/2014/main" id="{738EB161-E9C2-4C66-85E9-201EB7896A28}"/>
              </a:ext>
            </a:extLst>
          </p:cNvPr>
          <p:cNvCxnSpPr>
            <a:cxnSpLocks/>
            <a:stCxn id="765" idx="6"/>
          </p:cNvCxnSpPr>
          <p:nvPr/>
        </p:nvCxnSpPr>
        <p:spPr>
          <a:xfrm flipV="1">
            <a:off x="5441402" y="2693072"/>
            <a:ext cx="699862" cy="1108699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직선 연결선 574">
            <a:extLst>
              <a:ext uri="{FF2B5EF4-FFF2-40B4-BE49-F238E27FC236}">
                <a16:creationId xmlns:a16="http://schemas.microsoft.com/office/drawing/2014/main" id="{FB20332E-8A55-41A6-AE5C-2AD28B2CF7A5}"/>
              </a:ext>
            </a:extLst>
          </p:cNvPr>
          <p:cNvCxnSpPr>
            <a:cxnSpLocks/>
            <a:stCxn id="765" idx="6"/>
          </p:cNvCxnSpPr>
          <p:nvPr/>
        </p:nvCxnSpPr>
        <p:spPr>
          <a:xfrm>
            <a:off x="5441402" y="3801771"/>
            <a:ext cx="699428" cy="364907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E6F3B22-3533-46C1-8F10-41980A86D8A6}"/>
              </a:ext>
            </a:extLst>
          </p:cNvPr>
          <p:cNvSpPr txBox="1"/>
          <p:nvPr/>
        </p:nvSpPr>
        <p:spPr>
          <a:xfrm>
            <a:off x="150480" y="581861"/>
            <a:ext cx="485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Overall Architecture of Deep Learning 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93245A0-78F8-42F8-B87B-FB6ACB16CB51}"/>
              </a:ext>
            </a:extLst>
          </p:cNvPr>
          <p:cNvSpPr/>
          <p:nvPr/>
        </p:nvSpPr>
        <p:spPr>
          <a:xfrm>
            <a:off x="1833830" y="2217142"/>
            <a:ext cx="234697" cy="23469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7A26DD1-E5A5-4B3B-8CCE-F9F303D64CDD}"/>
              </a:ext>
            </a:extLst>
          </p:cNvPr>
          <p:cNvSpPr/>
          <p:nvPr/>
        </p:nvSpPr>
        <p:spPr>
          <a:xfrm>
            <a:off x="1833830" y="2585544"/>
            <a:ext cx="234697" cy="23469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9316FDC-E7D8-436A-A5F9-DC0AB56811E8}"/>
              </a:ext>
            </a:extLst>
          </p:cNvPr>
          <p:cNvSpPr/>
          <p:nvPr/>
        </p:nvSpPr>
        <p:spPr>
          <a:xfrm>
            <a:off x="1833830" y="2953946"/>
            <a:ext cx="234697" cy="23469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E159DE9-7134-4EFE-AB6B-B765BF6C5FF9}"/>
              </a:ext>
            </a:extLst>
          </p:cNvPr>
          <p:cNvSpPr/>
          <p:nvPr/>
        </p:nvSpPr>
        <p:spPr>
          <a:xfrm>
            <a:off x="1833830" y="3322348"/>
            <a:ext cx="234697" cy="23469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621F8070-D7DE-4130-BFAF-B54CB81E3F0B}"/>
              </a:ext>
            </a:extLst>
          </p:cNvPr>
          <p:cNvSpPr/>
          <p:nvPr/>
        </p:nvSpPr>
        <p:spPr>
          <a:xfrm>
            <a:off x="1833830" y="3690749"/>
            <a:ext cx="234697" cy="23469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8994ECE9-A0BC-4B24-8935-A911C0A5AE3F}"/>
              </a:ext>
            </a:extLst>
          </p:cNvPr>
          <p:cNvSpPr/>
          <p:nvPr/>
        </p:nvSpPr>
        <p:spPr>
          <a:xfrm>
            <a:off x="3047138" y="2585544"/>
            <a:ext cx="234697" cy="23469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D0350B6-F77E-4F48-B7BB-0C2406B3E2D5}"/>
              </a:ext>
            </a:extLst>
          </p:cNvPr>
          <p:cNvSpPr/>
          <p:nvPr/>
        </p:nvSpPr>
        <p:spPr>
          <a:xfrm>
            <a:off x="3047138" y="2953946"/>
            <a:ext cx="234697" cy="23469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0A07504-F5A6-4CE0-8908-D6994CDD05A0}"/>
              </a:ext>
            </a:extLst>
          </p:cNvPr>
          <p:cNvSpPr/>
          <p:nvPr/>
        </p:nvSpPr>
        <p:spPr>
          <a:xfrm>
            <a:off x="3047138" y="3322348"/>
            <a:ext cx="234697" cy="23469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72B35AC-90AF-40A0-8E6C-5EB418795118}"/>
              </a:ext>
            </a:extLst>
          </p:cNvPr>
          <p:cNvSpPr/>
          <p:nvPr/>
        </p:nvSpPr>
        <p:spPr>
          <a:xfrm>
            <a:off x="3047138" y="3690749"/>
            <a:ext cx="234697" cy="23469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DAA9577-5423-4002-BCA8-4C4C37BA2158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2068527" y="2334490"/>
            <a:ext cx="978612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E0104E2-35D2-4BB1-8F7D-0E1F84462CA3}"/>
              </a:ext>
            </a:extLst>
          </p:cNvPr>
          <p:cNvCxnSpPr>
            <a:cxnSpLocks/>
            <a:endCxn id="57" idx="2"/>
          </p:cNvCxnSpPr>
          <p:nvPr/>
        </p:nvCxnSpPr>
        <p:spPr>
          <a:xfrm>
            <a:off x="2068527" y="2334490"/>
            <a:ext cx="978612" cy="36840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37FFD829-A5E6-4E09-B17B-5F2926CCE8C2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2068527" y="2334490"/>
            <a:ext cx="978612" cy="1473607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9D89009-B32C-432D-AAA7-F8EA4947DD2D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2068527" y="2334490"/>
            <a:ext cx="978612" cy="1105206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7AF760E-EB27-4C63-A46E-20EC233ECCE0}"/>
              </a:ext>
            </a:extLst>
          </p:cNvPr>
          <p:cNvCxnSpPr>
            <a:cxnSpLocks/>
            <a:endCxn id="58" idx="2"/>
          </p:cNvCxnSpPr>
          <p:nvPr/>
        </p:nvCxnSpPr>
        <p:spPr>
          <a:xfrm>
            <a:off x="2068527" y="2334490"/>
            <a:ext cx="978612" cy="736804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C38CA49-0D62-4B52-A828-38AF45A1EE1E}"/>
              </a:ext>
            </a:extLst>
          </p:cNvPr>
          <p:cNvCxnSpPr>
            <a:cxnSpLocks/>
          </p:cNvCxnSpPr>
          <p:nvPr/>
        </p:nvCxnSpPr>
        <p:spPr>
          <a:xfrm flipV="1">
            <a:off x="2068527" y="2334490"/>
            <a:ext cx="978612" cy="36840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E9C468C-C358-456D-812F-F0A71733CB25}"/>
              </a:ext>
            </a:extLst>
          </p:cNvPr>
          <p:cNvCxnSpPr/>
          <p:nvPr/>
        </p:nvCxnSpPr>
        <p:spPr>
          <a:xfrm>
            <a:off x="2068527" y="3071294"/>
            <a:ext cx="978612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DB5DB7F3-03A6-482C-AC9C-6A39B63D3B33}"/>
              </a:ext>
            </a:extLst>
          </p:cNvPr>
          <p:cNvCxnSpPr/>
          <p:nvPr/>
        </p:nvCxnSpPr>
        <p:spPr>
          <a:xfrm>
            <a:off x="2068527" y="3439696"/>
            <a:ext cx="978612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31AACAD-2A12-41F4-AD0C-A6EF9EDF7BA1}"/>
              </a:ext>
            </a:extLst>
          </p:cNvPr>
          <p:cNvCxnSpPr>
            <a:cxnSpLocks/>
          </p:cNvCxnSpPr>
          <p:nvPr/>
        </p:nvCxnSpPr>
        <p:spPr>
          <a:xfrm>
            <a:off x="2068527" y="3808098"/>
            <a:ext cx="978612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FF9018D-478C-45D6-BE3E-2EB4531858B4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2074216" y="2702891"/>
            <a:ext cx="972922" cy="1105207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769D39C5-2775-47B1-97B5-52D924116B08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2079906" y="2702890"/>
            <a:ext cx="967233" cy="736806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439A49F3-A0D1-49D6-BED5-578F3C624BEE}"/>
              </a:ext>
            </a:extLst>
          </p:cNvPr>
          <p:cNvCxnSpPr>
            <a:cxnSpLocks/>
            <a:endCxn id="58" idx="2"/>
          </p:cNvCxnSpPr>
          <p:nvPr/>
        </p:nvCxnSpPr>
        <p:spPr>
          <a:xfrm>
            <a:off x="2085595" y="2702889"/>
            <a:ext cx="961543" cy="368405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D4FF30F-2F18-42E7-94BD-496683D721BA}"/>
              </a:ext>
            </a:extLst>
          </p:cNvPr>
          <p:cNvCxnSpPr>
            <a:cxnSpLocks/>
            <a:endCxn id="57" idx="2"/>
          </p:cNvCxnSpPr>
          <p:nvPr/>
        </p:nvCxnSpPr>
        <p:spPr>
          <a:xfrm>
            <a:off x="2091285" y="2702888"/>
            <a:ext cx="955854" cy="4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8D900124-BE00-4659-BB62-E78F29B242BE}"/>
              </a:ext>
            </a:extLst>
          </p:cNvPr>
          <p:cNvCxnSpPr/>
          <p:nvPr/>
        </p:nvCxnSpPr>
        <p:spPr>
          <a:xfrm>
            <a:off x="2068526" y="3071293"/>
            <a:ext cx="978612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A7ED3E6-C3A6-4E2D-8254-C69E0145EE89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2068524" y="3071292"/>
            <a:ext cx="978614" cy="736806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F7A22AE2-4E27-4292-903E-A79841BA2CAC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2068523" y="3071291"/>
            <a:ext cx="978615" cy="368405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EB8C9FC-C692-405F-89C9-698C491B0A12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068522" y="2702892"/>
            <a:ext cx="978616" cy="368397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20EF9EFE-30D3-401B-B217-471B3333D22C}"/>
              </a:ext>
            </a:extLst>
          </p:cNvPr>
          <p:cNvCxnSpPr>
            <a:cxnSpLocks/>
          </p:cNvCxnSpPr>
          <p:nvPr/>
        </p:nvCxnSpPr>
        <p:spPr>
          <a:xfrm flipV="1">
            <a:off x="2068521" y="2334490"/>
            <a:ext cx="978617" cy="736798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07D6C437-9730-4DC5-80C0-3120F99E0036}"/>
              </a:ext>
            </a:extLst>
          </p:cNvPr>
          <p:cNvCxnSpPr/>
          <p:nvPr/>
        </p:nvCxnSpPr>
        <p:spPr>
          <a:xfrm>
            <a:off x="2068521" y="3439695"/>
            <a:ext cx="978612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09058CA1-FF15-499B-90FB-4A4E7EEC0A2B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2068516" y="3439694"/>
            <a:ext cx="978623" cy="368404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F1913EAE-3FB1-478D-8061-71FABCBA790E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2068510" y="3071294"/>
            <a:ext cx="978628" cy="368399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D76744E8-0279-4D4D-8292-6A90C5941891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068505" y="2702892"/>
            <a:ext cx="978634" cy="736799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7065431F-E43B-4EF9-A8A4-C10B481B55BD}"/>
              </a:ext>
            </a:extLst>
          </p:cNvPr>
          <p:cNvCxnSpPr>
            <a:cxnSpLocks/>
          </p:cNvCxnSpPr>
          <p:nvPr/>
        </p:nvCxnSpPr>
        <p:spPr>
          <a:xfrm flipV="1">
            <a:off x="2068499" y="2334490"/>
            <a:ext cx="978639" cy="110520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3F962AE6-AEA0-457D-8E12-6F73810F7B28}"/>
              </a:ext>
            </a:extLst>
          </p:cNvPr>
          <p:cNvCxnSpPr>
            <a:cxnSpLocks/>
          </p:cNvCxnSpPr>
          <p:nvPr/>
        </p:nvCxnSpPr>
        <p:spPr>
          <a:xfrm flipV="1">
            <a:off x="2068499" y="2334490"/>
            <a:ext cx="978639" cy="1473607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2BCCD7A7-686C-4C46-A2CE-610359B73529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2068498" y="3439696"/>
            <a:ext cx="978640" cy="36840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6A78E31-775B-4CEC-995A-17E0A007B670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2068497" y="3071295"/>
            <a:ext cx="978641" cy="736803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19FBEA58-BDBA-4D1E-8AFF-45556A3904C1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068496" y="2702892"/>
            <a:ext cx="978643" cy="1105206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그림 118">
            <a:extLst>
              <a:ext uri="{FF2B5EF4-FFF2-40B4-BE49-F238E27FC236}">
                <a16:creationId xmlns:a16="http://schemas.microsoft.com/office/drawing/2014/main" id="{F2671E50-A0E1-4C8E-A26D-A8E8BCD41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97" y="2759689"/>
            <a:ext cx="1096756" cy="87166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730FA2E-5DCE-4FD7-A307-3A6A5A18BBD5}"/>
              </a:ext>
            </a:extLst>
          </p:cNvPr>
          <p:cNvSpPr txBox="1"/>
          <p:nvPr/>
        </p:nvSpPr>
        <p:spPr>
          <a:xfrm>
            <a:off x="240442" y="3591350"/>
            <a:ext cx="1265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Training Input</a:t>
            </a:r>
            <a:endParaRPr kumimoji="0" lang="ko-KR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3E43C79-EB2E-443F-B434-028FC85B2649}"/>
              </a:ext>
            </a:extLst>
          </p:cNvPr>
          <p:cNvSpPr/>
          <p:nvPr/>
        </p:nvSpPr>
        <p:spPr>
          <a:xfrm>
            <a:off x="1833830" y="4059149"/>
            <a:ext cx="234697" cy="23469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6C3760CE-4514-4D9E-A0C5-6F60A98D51B4}"/>
              </a:ext>
            </a:extLst>
          </p:cNvPr>
          <p:cNvSpPr/>
          <p:nvPr/>
        </p:nvSpPr>
        <p:spPr>
          <a:xfrm>
            <a:off x="3047138" y="4059149"/>
            <a:ext cx="234697" cy="23469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9E47639B-1D1A-4BD1-A65B-1C4B7E915635}"/>
              </a:ext>
            </a:extLst>
          </p:cNvPr>
          <p:cNvCxnSpPr>
            <a:cxnSpLocks/>
          </p:cNvCxnSpPr>
          <p:nvPr/>
        </p:nvCxnSpPr>
        <p:spPr>
          <a:xfrm>
            <a:off x="2068527" y="4176498"/>
            <a:ext cx="978612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591EEF21-456C-4BF8-9472-898685D047D4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2068434" y="3808098"/>
            <a:ext cx="978704" cy="36840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C2B3AAA6-D0F7-463A-848B-C910D26505A5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2068403" y="3439697"/>
            <a:ext cx="978735" cy="736801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96E176F7-A4F3-4CB7-8E85-66066281B9E8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2068372" y="3071295"/>
            <a:ext cx="978766" cy="1105203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D1ACF99C-0535-4536-AD9B-61C9F84762D3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068341" y="2702893"/>
            <a:ext cx="978797" cy="1473605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6E15787A-B408-44AA-9849-05D0E8BD23C2}"/>
              </a:ext>
            </a:extLst>
          </p:cNvPr>
          <p:cNvCxnSpPr>
            <a:cxnSpLocks/>
          </p:cNvCxnSpPr>
          <p:nvPr/>
        </p:nvCxnSpPr>
        <p:spPr>
          <a:xfrm flipV="1">
            <a:off x="2068310" y="2334491"/>
            <a:ext cx="978828" cy="1842007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F28718D5-9562-4574-8894-36737C0BBA32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2068310" y="2334490"/>
            <a:ext cx="978828" cy="1842008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A7CCA2BB-F37A-49B2-B131-3EC72191ED42}"/>
              </a:ext>
            </a:extLst>
          </p:cNvPr>
          <p:cNvCxnSpPr>
            <a:cxnSpLocks/>
          </p:cNvCxnSpPr>
          <p:nvPr/>
        </p:nvCxnSpPr>
        <p:spPr>
          <a:xfrm>
            <a:off x="2068310" y="4176498"/>
            <a:ext cx="978612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79E59BE5-E159-4115-AA59-CE44A63B2F3E}"/>
              </a:ext>
            </a:extLst>
          </p:cNvPr>
          <p:cNvCxnSpPr>
            <a:cxnSpLocks/>
            <a:stCxn id="55" idx="6"/>
          </p:cNvCxnSpPr>
          <p:nvPr/>
        </p:nvCxnSpPr>
        <p:spPr>
          <a:xfrm>
            <a:off x="2068527" y="3808098"/>
            <a:ext cx="978178" cy="36840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735DD555-33BE-411B-8FA3-003841CB6968}"/>
              </a:ext>
            </a:extLst>
          </p:cNvPr>
          <p:cNvCxnSpPr>
            <a:cxnSpLocks/>
          </p:cNvCxnSpPr>
          <p:nvPr/>
        </p:nvCxnSpPr>
        <p:spPr>
          <a:xfrm>
            <a:off x="2091285" y="3439690"/>
            <a:ext cx="955203" cy="736808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074952C7-8641-4795-A890-1841363D1039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2068527" y="3071295"/>
            <a:ext cx="977744" cy="1105203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D04804C7-A98A-4A2E-95C7-73AD3D9C1CDC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2068527" y="2702893"/>
            <a:ext cx="977527" cy="1473605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타원 484">
            <a:extLst>
              <a:ext uri="{FF2B5EF4-FFF2-40B4-BE49-F238E27FC236}">
                <a16:creationId xmlns:a16="http://schemas.microsoft.com/office/drawing/2014/main" id="{E8554642-E546-4578-9109-9822CD916799}"/>
              </a:ext>
            </a:extLst>
          </p:cNvPr>
          <p:cNvSpPr/>
          <p:nvPr/>
        </p:nvSpPr>
        <p:spPr>
          <a:xfrm>
            <a:off x="6142565" y="2217142"/>
            <a:ext cx="234697" cy="23469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86" name="타원 485">
            <a:extLst>
              <a:ext uri="{FF2B5EF4-FFF2-40B4-BE49-F238E27FC236}">
                <a16:creationId xmlns:a16="http://schemas.microsoft.com/office/drawing/2014/main" id="{A3E74F6F-CD35-4AD3-B35A-38981B061A34}"/>
              </a:ext>
            </a:extLst>
          </p:cNvPr>
          <p:cNvSpPr/>
          <p:nvPr/>
        </p:nvSpPr>
        <p:spPr>
          <a:xfrm>
            <a:off x="6142565" y="2585544"/>
            <a:ext cx="234697" cy="23469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x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87" name="타원 486">
            <a:extLst>
              <a:ext uri="{FF2B5EF4-FFF2-40B4-BE49-F238E27FC236}">
                <a16:creationId xmlns:a16="http://schemas.microsoft.com/office/drawing/2014/main" id="{EB37C94F-7ECA-49E0-BA13-A9014C6E1EEE}"/>
              </a:ext>
            </a:extLst>
          </p:cNvPr>
          <p:cNvSpPr/>
          <p:nvPr/>
        </p:nvSpPr>
        <p:spPr>
          <a:xfrm>
            <a:off x="6142565" y="2953946"/>
            <a:ext cx="234697" cy="23469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88" name="타원 487">
            <a:extLst>
              <a:ext uri="{FF2B5EF4-FFF2-40B4-BE49-F238E27FC236}">
                <a16:creationId xmlns:a16="http://schemas.microsoft.com/office/drawing/2014/main" id="{54D2673B-8A7F-4B17-8CC4-9064B57AA041}"/>
              </a:ext>
            </a:extLst>
          </p:cNvPr>
          <p:cNvSpPr/>
          <p:nvPr/>
        </p:nvSpPr>
        <p:spPr>
          <a:xfrm>
            <a:off x="6142565" y="3322348"/>
            <a:ext cx="234697" cy="23469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x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89" name="타원 488">
            <a:extLst>
              <a:ext uri="{FF2B5EF4-FFF2-40B4-BE49-F238E27FC236}">
                <a16:creationId xmlns:a16="http://schemas.microsoft.com/office/drawing/2014/main" id="{D46A1FFF-019B-4AD7-A51E-8AF594D927B1}"/>
              </a:ext>
            </a:extLst>
          </p:cNvPr>
          <p:cNvSpPr/>
          <p:nvPr/>
        </p:nvSpPr>
        <p:spPr>
          <a:xfrm>
            <a:off x="6142565" y="3690749"/>
            <a:ext cx="234697" cy="23469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x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21" name="타원 520">
            <a:extLst>
              <a:ext uri="{FF2B5EF4-FFF2-40B4-BE49-F238E27FC236}">
                <a16:creationId xmlns:a16="http://schemas.microsoft.com/office/drawing/2014/main" id="{F02B67DC-6B6A-49D4-898D-C1F86C0397A1}"/>
              </a:ext>
            </a:extLst>
          </p:cNvPr>
          <p:cNvSpPr/>
          <p:nvPr/>
        </p:nvSpPr>
        <p:spPr>
          <a:xfrm>
            <a:off x="6142565" y="4059149"/>
            <a:ext cx="234697" cy="23469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9" name="TextBox 578">
                <a:extLst>
                  <a:ext uri="{FF2B5EF4-FFF2-40B4-BE49-F238E27FC236}">
                    <a16:creationId xmlns:a16="http://schemas.microsoft.com/office/drawing/2014/main" id="{0E535CB5-421F-4792-828E-4DBA17556F2C}"/>
                  </a:ext>
                </a:extLst>
              </p:cNvPr>
              <p:cNvSpPr txBox="1"/>
              <p:nvPr/>
            </p:nvSpPr>
            <p:spPr>
              <a:xfrm>
                <a:off x="4376458" y="3332259"/>
                <a:ext cx="5124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⋯</m:t>
                      </m:r>
                    </m:oMath>
                  </m:oMathPara>
                </a14:m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579" name="TextBox 578">
                <a:extLst>
                  <a:ext uri="{FF2B5EF4-FFF2-40B4-BE49-F238E27FC236}">
                    <a16:creationId xmlns:a16="http://schemas.microsoft.com/office/drawing/2014/main" id="{0E535CB5-421F-4792-828E-4DBA17556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458" y="3332259"/>
                <a:ext cx="51241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7" name="직선 연결선 586">
            <a:extLst>
              <a:ext uri="{FF2B5EF4-FFF2-40B4-BE49-F238E27FC236}">
                <a16:creationId xmlns:a16="http://schemas.microsoft.com/office/drawing/2014/main" id="{1E8927BC-C2F2-487E-AB52-B024643CDBC5}"/>
              </a:ext>
            </a:extLst>
          </p:cNvPr>
          <p:cNvCxnSpPr>
            <a:cxnSpLocks/>
            <a:endCxn id="766" idx="2"/>
          </p:cNvCxnSpPr>
          <p:nvPr/>
        </p:nvCxnSpPr>
        <p:spPr>
          <a:xfrm flipV="1">
            <a:off x="3276991" y="3433370"/>
            <a:ext cx="531541" cy="22004"/>
          </a:xfrm>
          <a:prstGeom prst="line">
            <a:avLst/>
          </a:prstGeom>
          <a:ln w="12700">
            <a:solidFill>
              <a:srgbClr val="BFBFB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직선 연결선 587">
            <a:extLst>
              <a:ext uri="{FF2B5EF4-FFF2-40B4-BE49-F238E27FC236}">
                <a16:creationId xmlns:a16="http://schemas.microsoft.com/office/drawing/2014/main" id="{28EA0CCB-160F-4962-B367-A823FF0801B6}"/>
              </a:ext>
            </a:extLst>
          </p:cNvPr>
          <p:cNvCxnSpPr>
            <a:cxnSpLocks/>
            <a:endCxn id="767" idx="2"/>
          </p:cNvCxnSpPr>
          <p:nvPr/>
        </p:nvCxnSpPr>
        <p:spPr>
          <a:xfrm flipV="1">
            <a:off x="3276991" y="3801771"/>
            <a:ext cx="531541" cy="22005"/>
          </a:xfrm>
          <a:prstGeom prst="line">
            <a:avLst/>
          </a:prstGeom>
          <a:ln w="12700">
            <a:solidFill>
              <a:srgbClr val="BFBFB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직선 연결선 588">
            <a:extLst>
              <a:ext uri="{FF2B5EF4-FFF2-40B4-BE49-F238E27FC236}">
                <a16:creationId xmlns:a16="http://schemas.microsoft.com/office/drawing/2014/main" id="{8E5544BC-384D-4F67-833D-502ECE4CADF6}"/>
              </a:ext>
            </a:extLst>
          </p:cNvPr>
          <p:cNvCxnSpPr>
            <a:cxnSpLocks/>
            <a:endCxn id="767" idx="2"/>
          </p:cNvCxnSpPr>
          <p:nvPr/>
        </p:nvCxnSpPr>
        <p:spPr>
          <a:xfrm>
            <a:off x="3282680" y="2718569"/>
            <a:ext cx="525852" cy="1083202"/>
          </a:xfrm>
          <a:prstGeom prst="line">
            <a:avLst/>
          </a:prstGeom>
          <a:ln w="12700">
            <a:solidFill>
              <a:srgbClr val="BFBFB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직선 연결선 589">
            <a:extLst>
              <a:ext uri="{FF2B5EF4-FFF2-40B4-BE49-F238E27FC236}">
                <a16:creationId xmlns:a16="http://schemas.microsoft.com/office/drawing/2014/main" id="{BAAD6F71-963F-40D1-954D-9814BE03149B}"/>
              </a:ext>
            </a:extLst>
          </p:cNvPr>
          <p:cNvCxnSpPr>
            <a:cxnSpLocks/>
            <a:endCxn id="766" idx="2"/>
          </p:cNvCxnSpPr>
          <p:nvPr/>
        </p:nvCxnSpPr>
        <p:spPr>
          <a:xfrm>
            <a:off x="3288370" y="2718568"/>
            <a:ext cx="520162" cy="714802"/>
          </a:xfrm>
          <a:prstGeom prst="line">
            <a:avLst/>
          </a:prstGeom>
          <a:ln w="12700">
            <a:solidFill>
              <a:srgbClr val="BFBFB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직선 연결선 593">
            <a:extLst>
              <a:ext uri="{FF2B5EF4-FFF2-40B4-BE49-F238E27FC236}">
                <a16:creationId xmlns:a16="http://schemas.microsoft.com/office/drawing/2014/main" id="{B4565C3C-4238-4A19-9FE1-F0DCB73B671E}"/>
              </a:ext>
            </a:extLst>
          </p:cNvPr>
          <p:cNvCxnSpPr>
            <a:cxnSpLocks/>
            <a:endCxn id="767" idx="2"/>
          </p:cNvCxnSpPr>
          <p:nvPr/>
        </p:nvCxnSpPr>
        <p:spPr>
          <a:xfrm>
            <a:off x="3276988" y="3086970"/>
            <a:ext cx="531544" cy="714801"/>
          </a:xfrm>
          <a:prstGeom prst="line">
            <a:avLst/>
          </a:prstGeom>
          <a:ln w="12700">
            <a:solidFill>
              <a:srgbClr val="BFBFB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직선 연결선 594">
            <a:extLst>
              <a:ext uri="{FF2B5EF4-FFF2-40B4-BE49-F238E27FC236}">
                <a16:creationId xmlns:a16="http://schemas.microsoft.com/office/drawing/2014/main" id="{5BAE9234-25FC-4FB4-8B33-55ACFA548010}"/>
              </a:ext>
            </a:extLst>
          </p:cNvPr>
          <p:cNvCxnSpPr>
            <a:cxnSpLocks/>
            <a:endCxn id="766" idx="2"/>
          </p:cNvCxnSpPr>
          <p:nvPr/>
        </p:nvCxnSpPr>
        <p:spPr>
          <a:xfrm>
            <a:off x="3276987" y="3086969"/>
            <a:ext cx="531545" cy="346401"/>
          </a:xfrm>
          <a:prstGeom prst="line">
            <a:avLst/>
          </a:prstGeom>
          <a:ln w="12700">
            <a:solidFill>
              <a:srgbClr val="BFBFB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직선 연결선 597">
            <a:extLst>
              <a:ext uri="{FF2B5EF4-FFF2-40B4-BE49-F238E27FC236}">
                <a16:creationId xmlns:a16="http://schemas.microsoft.com/office/drawing/2014/main" id="{966FE18B-9F54-4DEC-BAC3-73ABF40C38C5}"/>
              </a:ext>
            </a:extLst>
          </p:cNvPr>
          <p:cNvCxnSpPr>
            <a:cxnSpLocks/>
            <a:endCxn id="766" idx="2"/>
          </p:cNvCxnSpPr>
          <p:nvPr/>
        </p:nvCxnSpPr>
        <p:spPr>
          <a:xfrm flipV="1">
            <a:off x="3276985" y="3433370"/>
            <a:ext cx="531547" cy="22003"/>
          </a:xfrm>
          <a:prstGeom prst="line">
            <a:avLst/>
          </a:prstGeom>
          <a:ln w="12700">
            <a:solidFill>
              <a:srgbClr val="BFBFB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직선 연결선 598">
            <a:extLst>
              <a:ext uri="{FF2B5EF4-FFF2-40B4-BE49-F238E27FC236}">
                <a16:creationId xmlns:a16="http://schemas.microsoft.com/office/drawing/2014/main" id="{2A33067F-EE3C-4A9C-9A82-989C91F08907}"/>
              </a:ext>
            </a:extLst>
          </p:cNvPr>
          <p:cNvCxnSpPr>
            <a:cxnSpLocks/>
            <a:endCxn id="767" idx="2"/>
          </p:cNvCxnSpPr>
          <p:nvPr/>
        </p:nvCxnSpPr>
        <p:spPr>
          <a:xfrm>
            <a:off x="3276980" y="3455372"/>
            <a:ext cx="531552" cy="346399"/>
          </a:xfrm>
          <a:prstGeom prst="line">
            <a:avLst/>
          </a:prstGeom>
          <a:ln w="12700">
            <a:solidFill>
              <a:srgbClr val="BFBFB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직선 연결선 603">
            <a:extLst>
              <a:ext uri="{FF2B5EF4-FFF2-40B4-BE49-F238E27FC236}">
                <a16:creationId xmlns:a16="http://schemas.microsoft.com/office/drawing/2014/main" id="{F24D4A5C-8C9B-4443-9EBC-D52C255692A3}"/>
              </a:ext>
            </a:extLst>
          </p:cNvPr>
          <p:cNvCxnSpPr>
            <a:cxnSpLocks/>
            <a:endCxn id="766" idx="2"/>
          </p:cNvCxnSpPr>
          <p:nvPr/>
        </p:nvCxnSpPr>
        <p:spPr>
          <a:xfrm flipV="1">
            <a:off x="3276962" y="3433370"/>
            <a:ext cx="531570" cy="390406"/>
          </a:xfrm>
          <a:prstGeom prst="line">
            <a:avLst/>
          </a:prstGeom>
          <a:ln w="12700">
            <a:solidFill>
              <a:srgbClr val="BFBFB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직선 연결선 607">
            <a:extLst>
              <a:ext uri="{FF2B5EF4-FFF2-40B4-BE49-F238E27FC236}">
                <a16:creationId xmlns:a16="http://schemas.microsoft.com/office/drawing/2014/main" id="{BE41AD7C-BE7B-4034-A8F7-EF2833B5E770}"/>
              </a:ext>
            </a:extLst>
          </p:cNvPr>
          <p:cNvCxnSpPr>
            <a:cxnSpLocks/>
            <a:endCxn id="767" idx="2"/>
          </p:cNvCxnSpPr>
          <p:nvPr/>
        </p:nvCxnSpPr>
        <p:spPr>
          <a:xfrm flipV="1">
            <a:off x="3276898" y="3801771"/>
            <a:ext cx="531634" cy="390405"/>
          </a:xfrm>
          <a:prstGeom prst="line">
            <a:avLst/>
          </a:prstGeom>
          <a:ln w="12700">
            <a:solidFill>
              <a:srgbClr val="BFBFB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직선 연결선 608">
            <a:extLst>
              <a:ext uri="{FF2B5EF4-FFF2-40B4-BE49-F238E27FC236}">
                <a16:creationId xmlns:a16="http://schemas.microsoft.com/office/drawing/2014/main" id="{F1632DF8-54F0-41D8-BB78-46E12DCFDDAC}"/>
              </a:ext>
            </a:extLst>
          </p:cNvPr>
          <p:cNvCxnSpPr>
            <a:cxnSpLocks/>
            <a:endCxn id="766" idx="2"/>
          </p:cNvCxnSpPr>
          <p:nvPr/>
        </p:nvCxnSpPr>
        <p:spPr>
          <a:xfrm flipV="1">
            <a:off x="3276867" y="3433370"/>
            <a:ext cx="531665" cy="758806"/>
          </a:xfrm>
          <a:prstGeom prst="line">
            <a:avLst/>
          </a:prstGeom>
          <a:ln w="12700">
            <a:solidFill>
              <a:srgbClr val="BFBFB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74BEB3D5-8503-4D16-8A5B-D9A4368830C4}"/>
              </a:ext>
            </a:extLst>
          </p:cNvPr>
          <p:cNvSpPr/>
          <p:nvPr/>
        </p:nvSpPr>
        <p:spPr>
          <a:xfrm>
            <a:off x="3659025" y="1588548"/>
            <a:ext cx="1960731" cy="168678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621" name="직선 연결선 620">
            <a:extLst>
              <a:ext uri="{FF2B5EF4-FFF2-40B4-BE49-F238E27FC236}">
                <a16:creationId xmlns:a16="http://schemas.microsoft.com/office/drawing/2014/main" id="{1D780BC6-A73D-444F-A4F7-5FAFA3CB27B7}"/>
              </a:ext>
            </a:extLst>
          </p:cNvPr>
          <p:cNvCxnSpPr>
            <a:cxnSpLocks/>
            <a:endCxn id="766" idx="2"/>
          </p:cNvCxnSpPr>
          <p:nvPr/>
        </p:nvCxnSpPr>
        <p:spPr>
          <a:xfrm>
            <a:off x="3510617" y="2521378"/>
            <a:ext cx="297915" cy="911992"/>
          </a:xfrm>
          <a:prstGeom prst="line">
            <a:avLst/>
          </a:prstGeom>
          <a:ln w="12700">
            <a:solidFill>
              <a:srgbClr val="BFBFB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직선 연결선 622">
            <a:extLst>
              <a:ext uri="{FF2B5EF4-FFF2-40B4-BE49-F238E27FC236}">
                <a16:creationId xmlns:a16="http://schemas.microsoft.com/office/drawing/2014/main" id="{8B0B95D7-CAB1-4334-9630-CB6A569DF4DF}"/>
              </a:ext>
            </a:extLst>
          </p:cNvPr>
          <p:cNvCxnSpPr>
            <a:cxnSpLocks/>
            <a:endCxn id="767" idx="2"/>
          </p:cNvCxnSpPr>
          <p:nvPr/>
        </p:nvCxnSpPr>
        <p:spPr>
          <a:xfrm>
            <a:off x="3515689" y="2525820"/>
            <a:ext cx="292843" cy="1275951"/>
          </a:xfrm>
          <a:prstGeom prst="line">
            <a:avLst/>
          </a:prstGeom>
          <a:ln w="12700">
            <a:solidFill>
              <a:srgbClr val="BFBFB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직선 연결선 627">
            <a:extLst>
              <a:ext uri="{FF2B5EF4-FFF2-40B4-BE49-F238E27FC236}">
                <a16:creationId xmlns:a16="http://schemas.microsoft.com/office/drawing/2014/main" id="{E816AF36-7A0F-473C-92F5-9D73816B744F}"/>
              </a:ext>
            </a:extLst>
          </p:cNvPr>
          <p:cNvCxnSpPr>
            <a:cxnSpLocks/>
            <a:stCxn id="119" idx="3"/>
            <a:endCxn id="27" idx="2"/>
          </p:cNvCxnSpPr>
          <p:nvPr/>
        </p:nvCxnSpPr>
        <p:spPr>
          <a:xfrm flipV="1">
            <a:off x="1413653" y="2334491"/>
            <a:ext cx="420177" cy="861029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직선 연결선 667">
            <a:extLst>
              <a:ext uri="{FF2B5EF4-FFF2-40B4-BE49-F238E27FC236}">
                <a16:creationId xmlns:a16="http://schemas.microsoft.com/office/drawing/2014/main" id="{C363C033-117F-4447-BDA6-389FBBB948FB}"/>
              </a:ext>
            </a:extLst>
          </p:cNvPr>
          <p:cNvCxnSpPr>
            <a:cxnSpLocks/>
            <a:stCxn id="119" idx="3"/>
            <a:endCxn id="46" idx="2"/>
          </p:cNvCxnSpPr>
          <p:nvPr/>
        </p:nvCxnSpPr>
        <p:spPr>
          <a:xfrm flipV="1">
            <a:off x="1413653" y="2702893"/>
            <a:ext cx="420177" cy="492627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2" name="직선 연결선 671">
            <a:extLst>
              <a:ext uri="{FF2B5EF4-FFF2-40B4-BE49-F238E27FC236}">
                <a16:creationId xmlns:a16="http://schemas.microsoft.com/office/drawing/2014/main" id="{15AAC08D-C495-4C5D-8FA2-559D40311DDF}"/>
              </a:ext>
            </a:extLst>
          </p:cNvPr>
          <p:cNvCxnSpPr>
            <a:cxnSpLocks/>
            <a:stCxn id="119" idx="3"/>
            <a:endCxn id="47" idx="2"/>
          </p:cNvCxnSpPr>
          <p:nvPr/>
        </p:nvCxnSpPr>
        <p:spPr>
          <a:xfrm flipV="1">
            <a:off x="1413653" y="3071295"/>
            <a:ext cx="420177" cy="124225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직선 연결선 672">
            <a:extLst>
              <a:ext uri="{FF2B5EF4-FFF2-40B4-BE49-F238E27FC236}">
                <a16:creationId xmlns:a16="http://schemas.microsoft.com/office/drawing/2014/main" id="{88C70D6D-3091-40C6-91DF-66B795EDF64E}"/>
              </a:ext>
            </a:extLst>
          </p:cNvPr>
          <p:cNvCxnSpPr>
            <a:cxnSpLocks/>
            <a:stCxn id="119" idx="3"/>
            <a:endCxn id="53" idx="2"/>
          </p:cNvCxnSpPr>
          <p:nvPr/>
        </p:nvCxnSpPr>
        <p:spPr>
          <a:xfrm>
            <a:off x="1413653" y="3195520"/>
            <a:ext cx="420177" cy="244177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4" name="직선 연결선 673">
            <a:extLst>
              <a:ext uri="{FF2B5EF4-FFF2-40B4-BE49-F238E27FC236}">
                <a16:creationId xmlns:a16="http://schemas.microsoft.com/office/drawing/2014/main" id="{1C77D67B-39BB-4A56-86BF-C6FD1A10CF95}"/>
              </a:ext>
            </a:extLst>
          </p:cNvPr>
          <p:cNvCxnSpPr>
            <a:cxnSpLocks/>
            <a:stCxn id="119" idx="3"/>
            <a:endCxn id="55" idx="2"/>
          </p:cNvCxnSpPr>
          <p:nvPr/>
        </p:nvCxnSpPr>
        <p:spPr>
          <a:xfrm>
            <a:off x="1413653" y="3195520"/>
            <a:ext cx="420177" cy="612578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직선 연결선 674">
            <a:extLst>
              <a:ext uri="{FF2B5EF4-FFF2-40B4-BE49-F238E27FC236}">
                <a16:creationId xmlns:a16="http://schemas.microsoft.com/office/drawing/2014/main" id="{1CAF659A-708C-4060-B3E8-808506538EC8}"/>
              </a:ext>
            </a:extLst>
          </p:cNvPr>
          <p:cNvCxnSpPr>
            <a:cxnSpLocks/>
            <a:stCxn id="119" idx="3"/>
            <a:endCxn id="149" idx="2"/>
          </p:cNvCxnSpPr>
          <p:nvPr/>
        </p:nvCxnSpPr>
        <p:spPr>
          <a:xfrm>
            <a:off x="1413653" y="3195520"/>
            <a:ext cx="420177" cy="980978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5" name="사각형: 둥근 모서리 694">
            <a:extLst>
              <a:ext uri="{FF2B5EF4-FFF2-40B4-BE49-F238E27FC236}">
                <a16:creationId xmlns:a16="http://schemas.microsoft.com/office/drawing/2014/main" id="{0F1EF7DB-983A-474B-9CB6-0489456EF82C}"/>
              </a:ext>
            </a:extLst>
          </p:cNvPr>
          <p:cNvSpPr/>
          <p:nvPr/>
        </p:nvSpPr>
        <p:spPr>
          <a:xfrm>
            <a:off x="5943243" y="2152670"/>
            <a:ext cx="605247" cy="2179983"/>
          </a:xfrm>
          <a:prstGeom prst="roundRect">
            <a:avLst/>
          </a:prstGeom>
          <a:noFill/>
          <a:ln w="1270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696" name="TextBox 695">
            <a:extLst>
              <a:ext uri="{FF2B5EF4-FFF2-40B4-BE49-F238E27FC236}">
                <a16:creationId xmlns:a16="http://schemas.microsoft.com/office/drawing/2014/main" id="{29B9E221-6221-499A-B422-15B3F50461BD}"/>
              </a:ext>
            </a:extLst>
          </p:cNvPr>
          <p:cNvSpPr txBox="1"/>
          <p:nvPr/>
        </p:nvSpPr>
        <p:spPr>
          <a:xfrm>
            <a:off x="5761020" y="4257834"/>
            <a:ext cx="1410751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Drop-out / BN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pSp>
        <p:nvGrpSpPr>
          <p:cNvPr id="807" name="그룹 806">
            <a:extLst>
              <a:ext uri="{FF2B5EF4-FFF2-40B4-BE49-F238E27FC236}">
                <a16:creationId xmlns:a16="http://schemas.microsoft.com/office/drawing/2014/main" id="{2E97133C-C8DB-4BC5-B06D-A85A2558589E}"/>
              </a:ext>
            </a:extLst>
          </p:cNvPr>
          <p:cNvGrpSpPr/>
          <p:nvPr/>
        </p:nvGrpSpPr>
        <p:grpSpPr>
          <a:xfrm>
            <a:off x="3772063" y="1598896"/>
            <a:ext cx="1972208" cy="1718363"/>
            <a:chOff x="4660263" y="1620736"/>
            <a:chExt cx="1972208" cy="1718363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10D951-0E64-49D5-8130-9380472C1B15}"/>
                </a:ext>
              </a:extLst>
            </p:cNvPr>
            <p:cNvSpPr txBox="1"/>
            <p:nvPr/>
          </p:nvSpPr>
          <p:spPr>
            <a:xfrm>
              <a:off x="4682033" y="1623322"/>
              <a:ext cx="1950438" cy="1443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Step Function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Sigmoid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ReLU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Parametric ReLU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D5AA9042-6BE7-4E9B-9F82-3E797B63904F}"/>
                    </a:ext>
                  </a:extLst>
                </p:cNvPr>
                <p:cNvSpPr txBox="1"/>
                <p:nvPr/>
              </p:nvSpPr>
              <p:spPr>
                <a:xfrm>
                  <a:off x="5272603" y="2969767"/>
                  <a:ext cx="512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⋮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D5AA9042-6BE7-4E9B-9F82-3E797B6390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2603" y="2969767"/>
                  <a:ext cx="51241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0" name="TextBox 699">
              <a:extLst>
                <a:ext uri="{FF2B5EF4-FFF2-40B4-BE49-F238E27FC236}">
                  <a16:creationId xmlns:a16="http://schemas.microsoft.com/office/drawing/2014/main" id="{15D91036-8C14-4D6F-9430-A9EFE237A501}"/>
                </a:ext>
              </a:extLst>
            </p:cNvPr>
            <p:cNvSpPr txBox="1"/>
            <p:nvPr/>
          </p:nvSpPr>
          <p:spPr>
            <a:xfrm>
              <a:off x="4660263" y="1620736"/>
              <a:ext cx="1906728" cy="37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Activation Function</a:t>
              </a:r>
            </a:p>
          </p:txBody>
        </p:sp>
      </p:grpSp>
      <p:sp>
        <p:nvSpPr>
          <p:cNvPr id="709" name="사각형: 둥근 모서리 708">
            <a:extLst>
              <a:ext uri="{FF2B5EF4-FFF2-40B4-BE49-F238E27FC236}">
                <a16:creationId xmlns:a16="http://schemas.microsoft.com/office/drawing/2014/main" id="{94452FB3-A4EF-41ED-AFB1-D723E89D519D}"/>
              </a:ext>
            </a:extLst>
          </p:cNvPr>
          <p:cNvSpPr/>
          <p:nvPr/>
        </p:nvSpPr>
        <p:spPr>
          <a:xfrm>
            <a:off x="1909073" y="2152670"/>
            <a:ext cx="1246874" cy="2202761"/>
          </a:xfrm>
          <a:prstGeom prst="roundRect">
            <a:avLst/>
          </a:prstGeom>
          <a:noFill/>
          <a:ln w="1270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710" name="TextBox 709">
            <a:extLst>
              <a:ext uri="{FF2B5EF4-FFF2-40B4-BE49-F238E27FC236}">
                <a16:creationId xmlns:a16="http://schemas.microsoft.com/office/drawing/2014/main" id="{F86E5B22-747C-42F2-8B7C-A2B7529F4EE2}"/>
              </a:ext>
            </a:extLst>
          </p:cNvPr>
          <p:cNvSpPr txBox="1"/>
          <p:nvPr/>
        </p:nvSpPr>
        <p:spPr>
          <a:xfrm>
            <a:off x="1594907" y="4257834"/>
            <a:ext cx="2174909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Fully Connected Layer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720" name="그림 719">
            <a:extLst>
              <a:ext uri="{FF2B5EF4-FFF2-40B4-BE49-F238E27FC236}">
                <a16:creationId xmlns:a16="http://schemas.microsoft.com/office/drawing/2014/main" id="{2670D0B1-846F-4E6E-B22C-CD0136E85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7033" y="2570590"/>
            <a:ext cx="742682" cy="752312"/>
          </a:xfrm>
          <a:prstGeom prst="rect">
            <a:avLst/>
          </a:prstGeom>
        </p:spPr>
      </p:pic>
      <p:cxnSp>
        <p:nvCxnSpPr>
          <p:cNvPr id="726" name="직선 연결선 725">
            <a:extLst>
              <a:ext uri="{FF2B5EF4-FFF2-40B4-BE49-F238E27FC236}">
                <a16:creationId xmlns:a16="http://schemas.microsoft.com/office/drawing/2014/main" id="{3B61A644-9EA1-498C-9DBA-16D917C048FB}"/>
              </a:ext>
            </a:extLst>
          </p:cNvPr>
          <p:cNvCxnSpPr>
            <a:cxnSpLocks/>
            <a:endCxn id="770" idx="2"/>
          </p:cNvCxnSpPr>
          <p:nvPr/>
        </p:nvCxnSpPr>
        <p:spPr>
          <a:xfrm>
            <a:off x="6370747" y="2349405"/>
            <a:ext cx="684183" cy="1090285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직선 연결선 729">
            <a:extLst>
              <a:ext uri="{FF2B5EF4-FFF2-40B4-BE49-F238E27FC236}">
                <a16:creationId xmlns:a16="http://schemas.microsoft.com/office/drawing/2014/main" id="{00191DFF-B90F-40E7-8880-A67BC68142EA}"/>
              </a:ext>
            </a:extLst>
          </p:cNvPr>
          <p:cNvCxnSpPr>
            <a:cxnSpLocks/>
            <a:stCxn id="488" idx="6"/>
            <a:endCxn id="770" idx="2"/>
          </p:cNvCxnSpPr>
          <p:nvPr/>
        </p:nvCxnSpPr>
        <p:spPr>
          <a:xfrm flipV="1">
            <a:off x="6377262" y="3439690"/>
            <a:ext cx="677668" cy="7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직선 연결선 732">
            <a:extLst>
              <a:ext uri="{FF2B5EF4-FFF2-40B4-BE49-F238E27FC236}">
                <a16:creationId xmlns:a16="http://schemas.microsoft.com/office/drawing/2014/main" id="{CCD770E5-31AD-4DF7-BD5C-9A7C97499D2D}"/>
              </a:ext>
            </a:extLst>
          </p:cNvPr>
          <p:cNvCxnSpPr>
            <a:cxnSpLocks/>
            <a:stCxn id="486" idx="6"/>
            <a:endCxn id="770" idx="2"/>
          </p:cNvCxnSpPr>
          <p:nvPr/>
        </p:nvCxnSpPr>
        <p:spPr>
          <a:xfrm>
            <a:off x="6377262" y="2702893"/>
            <a:ext cx="677668" cy="736797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직선 연결선 737">
            <a:extLst>
              <a:ext uri="{FF2B5EF4-FFF2-40B4-BE49-F238E27FC236}">
                <a16:creationId xmlns:a16="http://schemas.microsoft.com/office/drawing/2014/main" id="{12E4BBB5-7E48-45F3-A60A-118CE8411EE2}"/>
              </a:ext>
            </a:extLst>
          </p:cNvPr>
          <p:cNvCxnSpPr>
            <a:cxnSpLocks/>
            <a:endCxn id="770" idx="2"/>
          </p:cNvCxnSpPr>
          <p:nvPr/>
        </p:nvCxnSpPr>
        <p:spPr>
          <a:xfrm>
            <a:off x="6370743" y="3086206"/>
            <a:ext cx="684187" cy="353484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연결선 746">
            <a:extLst>
              <a:ext uri="{FF2B5EF4-FFF2-40B4-BE49-F238E27FC236}">
                <a16:creationId xmlns:a16="http://schemas.microsoft.com/office/drawing/2014/main" id="{A0CB967B-5CBD-4163-94CE-1E4C0CFF5E23}"/>
              </a:ext>
            </a:extLst>
          </p:cNvPr>
          <p:cNvCxnSpPr>
            <a:cxnSpLocks/>
            <a:endCxn id="770" idx="2"/>
          </p:cNvCxnSpPr>
          <p:nvPr/>
        </p:nvCxnSpPr>
        <p:spPr>
          <a:xfrm flipV="1">
            <a:off x="6370718" y="3439690"/>
            <a:ext cx="684212" cy="383323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2" name="직선 연결선 751">
            <a:extLst>
              <a:ext uri="{FF2B5EF4-FFF2-40B4-BE49-F238E27FC236}">
                <a16:creationId xmlns:a16="http://schemas.microsoft.com/office/drawing/2014/main" id="{AF5BD597-ED68-45FB-AAD7-0FA26030CF7D}"/>
              </a:ext>
            </a:extLst>
          </p:cNvPr>
          <p:cNvCxnSpPr>
            <a:cxnSpLocks/>
            <a:endCxn id="770" idx="2"/>
          </p:cNvCxnSpPr>
          <p:nvPr/>
        </p:nvCxnSpPr>
        <p:spPr>
          <a:xfrm flipV="1">
            <a:off x="6370623" y="3439690"/>
            <a:ext cx="684307" cy="751723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4" name="타원 763">
            <a:extLst>
              <a:ext uri="{FF2B5EF4-FFF2-40B4-BE49-F238E27FC236}">
                <a16:creationId xmlns:a16="http://schemas.microsoft.com/office/drawing/2014/main" id="{CFAD9049-C499-4B1C-B7EB-0BE4BD301078}"/>
              </a:ext>
            </a:extLst>
          </p:cNvPr>
          <p:cNvSpPr/>
          <p:nvPr/>
        </p:nvSpPr>
        <p:spPr>
          <a:xfrm>
            <a:off x="5206705" y="3316021"/>
            <a:ext cx="234697" cy="23469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765" name="타원 764">
            <a:extLst>
              <a:ext uri="{FF2B5EF4-FFF2-40B4-BE49-F238E27FC236}">
                <a16:creationId xmlns:a16="http://schemas.microsoft.com/office/drawing/2014/main" id="{9110377F-9BBE-4464-88B1-90A3B7ED2B96}"/>
              </a:ext>
            </a:extLst>
          </p:cNvPr>
          <p:cNvSpPr/>
          <p:nvPr/>
        </p:nvSpPr>
        <p:spPr>
          <a:xfrm>
            <a:off x="5206705" y="3684422"/>
            <a:ext cx="234697" cy="23469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766" name="타원 765">
            <a:extLst>
              <a:ext uri="{FF2B5EF4-FFF2-40B4-BE49-F238E27FC236}">
                <a16:creationId xmlns:a16="http://schemas.microsoft.com/office/drawing/2014/main" id="{8A35BC46-1BD6-4ED2-A16D-6F6DF1B8D674}"/>
              </a:ext>
            </a:extLst>
          </p:cNvPr>
          <p:cNvSpPr/>
          <p:nvPr/>
        </p:nvSpPr>
        <p:spPr>
          <a:xfrm>
            <a:off x="3808532" y="3316021"/>
            <a:ext cx="234697" cy="23469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767" name="타원 766">
            <a:extLst>
              <a:ext uri="{FF2B5EF4-FFF2-40B4-BE49-F238E27FC236}">
                <a16:creationId xmlns:a16="http://schemas.microsoft.com/office/drawing/2014/main" id="{078CD8DE-197A-4D83-A4C3-83FDF2E24B46}"/>
              </a:ext>
            </a:extLst>
          </p:cNvPr>
          <p:cNvSpPr/>
          <p:nvPr/>
        </p:nvSpPr>
        <p:spPr>
          <a:xfrm>
            <a:off x="3808532" y="3684422"/>
            <a:ext cx="234697" cy="23469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pSp>
        <p:nvGrpSpPr>
          <p:cNvPr id="769" name="그룹 768">
            <a:extLst>
              <a:ext uri="{FF2B5EF4-FFF2-40B4-BE49-F238E27FC236}">
                <a16:creationId xmlns:a16="http://schemas.microsoft.com/office/drawing/2014/main" id="{61A3F600-63C8-4A20-BCE2-ABE7691048FA}"/>
              </a:ext>
            </a:extLst>
          </p:cNvPr>
          <p:cNvGrpSpPr/>
          <p:nvPr/>
        </p:nvGrpSpPr>
        <p:grpSpPr>
          <a:xfrm>
            <a:off x="7054930" y="3233335"/>
            <a:ext cx="412710" cy="412710"/>
            <a:chOff x="4225096" y="1818072"/>
            <a:chExt cx="412710" cy="412710"/>
          </a:xfrm>
        </p:grpSpPr>
        <p:sp>
          <p:nvSpPr>
            <p:cNvPr id="770" name="타원 769">
              <a:extLst>
                <a:ext uri="{FF2B5EF4-FFF2-40B4-BE49-F238E27FC236}">
                  <a16:creationId xmlns:a16="http://schemas.microsoft.com/office/drawing/2014/main" id="{6D131224-AEEC-45D1-96E4-5B12F7EF97BF}"/>
                </a:ext>
              </a:extLst>
            </p:cNvPr>
            <p:cNvSpPr/>
            <p:nvPr/>
          </p:nvSpPr>
          <p:spPr>
            <a:xfrm>
              <a:off x="4225096" y="1818072"/>
              <a:ext cx="412710" cy="41271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pic>
          <p:nvPicPr>
            <p:cNvPr id="772" name="그림 771">
              <a:extLst>
                <a:ext uri="{FF2B5EF4-FFF2-40B4-BE49-F238E27FC236}">
                  <a16:creationId xmlns:a16="http://schemas.microsoft.com/office/drawing/2014/main" id="{DDDF239C-282E-43BC-BBAF-7921FD6EA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1938" y="1887486"/>
              <a:ext cx="191876" cy="288601"/>
            </a:xfrm>
            <a:prstGeom prst="rect">
              <a:avLst/>
            </a:prstGeom>
          </p:spPr>
        </p:pic>
      </p:grpSp>
      <p:cxnSp>
        <p:nvCxnSpPr>
          <p:cNvPr id="783" name="직선 화살표 연결선 782">
            <a:extLst>
              <a:ext uri="{FF2B5EF4-FFF2-40B4-BE49-F238E27FC236}">
                <a16:creationId xmlns:a16="http://schemas.microsoft.com/office/drawing/2014/main" id="{31D661A9-9736-4AF6-A80C-C1D8A1B98787}"/>
              </a:ext>
            </a:extLst>
          </p:cNvPr>
          <p:cNvCxnSpPr>
            <a:cxnSpLocks/>
            <a:stCxn id="770" idx="6"/>
          </p:cNvCxnSpPr>
          <p:nvPr/>
        </p:nvCxnSpPr>
        <p:spPr>
          <a:xfrm>
            <a:off x="7467640" y="3439690"/>
            <a:ext cx="2383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연결선: 꺾임 784">
            <a:extLst>
              <a:ext uri="{FF2B5EF4-FFF2-40B4-BE49-F238E27FC236}">
                <a16:creationId xmlns:a16="http://schemas.microsoft.com/office/drawing/2014/main" id="{069B1E47-62AB-46EB-92F2-520ADB173A5F}"/>
              </a:ext>
            </a:extLst>
          </p:cNvPr>
          <p:cNvCxnSpPr>
            <a:cxnSpLocks/>
            <a:stCxn id="795" idx="3"/>
            <a:endCxn id="806" idx="2"/>
          </p:cNvCxnSpPr>
          <p:nvPr/>
        </p:nvCxnSpPr>
        <p:spPr>
          <a:xfrm flipV="1">
            <a:off x="1723522" y="4679882"/>
            <a:ext cx="7084564" cy="37537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5" name="TextBox 794">
            <a:extLst>
              <a:ext uri="{FF2B5EF4-FFF2-40B4-BE49-F238E27FC236}">
                <a16:creationId xmlns:a16="http://schemas.microsoft.com/office/drawing/2014/main" id="{EE28A70D-24C1-4780-87C5-B3522B7C4B44}"/>
              </a:ext>
            </a:extLst>
          </p:cNvPr>
          <p:cNvSpPr txBox="1"/>
          <p:nvPr/>
        </p:nvSpPr>
        <p:spPr>
          <a:xfrm>
            <a:off x="40048" y="4916759"/>
            <a:ext cx="168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Training Ground Truth</a:t>
            </a:r>
            <a:endParaRPr kumimoji="0" lang="ko-KR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pSp>
        <p:nvGrpSpPr>
          <p:cNvPr id="842" name="그룹 841">
            <a:extLst>
              <a:ext uri="{FF2B5EF4-FFF2-40B4-BE49-F238E27FC236}">
                <a16:creationId xmlns:a16="http://schemas.microsoft.com/office/drawing/2014/main" id="{48D154AD-2F9B-4FF6-B23A-8A99A940D28F}"/>
              </a:ext>
            </a:extLst>
          </p:cNvPr>
          <p:cNvGrpSpPr/>
          <p:nvPr/>
        </p:nvGrpSpPr>
        <p:grpSpPr>
          <a:xfrm>
            <a:off x="7645364" y="3382505"/>
            <a:ext cx="2174909" cy="1297377"/>
            <a:chOff x="8431415" y="3488603"/>
            <a:chExt cx="2174909" cy="1297377"/>
          </a:xfrm>
        </p:grpSpPr>
        <p:sp>
          <p:nvSpPr>
            <p:cNvPr id="721" name="TextBox 720">
              <a:extLst>
                <a:ext uri="{FF2B5EF4-FFF2-40B4-BE49-F238E27FC236}">
                  <a16:creationId xmlns:a16="http://schemas.microsoft.com/office/drawing/2014/main" id="{5B5DD82A-8CA9-4D15-8F9F-C341E3D79261}"/>
                </a:ext>
              </a:extLst>
            </p:cNvPr>
            <p:cNvSpPr txBox="1"/>
            <p:nvPr/>
          </p:nvSpPr>
          <p:spPr>
            <a:xfrm>
              <a:off x="8811289" y="3488603"/>
              <a:ext cx="1440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Loss Function</a:t>
              </a:r>
              <a:endParaRPr kumimoji="0" lang="ko-KR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805" name="TextBox 804">
              <a:extLst>
                <a:ext uri="{FF2B5EF4-FFF2-40B4-BE49-F238E27FC236}">
                  <a16:creationId xmlns:a16="http://schemas.microsoft.com/office/drawing/2014/main" id="{5F2FDE62-A979-4524-819B-C41D933B1766}"/>
                </a:ext>
              </a:extLst>
            </p:cNvPr>
            <p:cNvSpPr txBox="1"/>
            <p:nvPr/>
          </p:nvSpPr>
          <p:spPr>
            <a:xfrm>
              <a:off x="8431415" y="3796380"/>
              <a:ext cx="2174909" cy="889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Mean Absolute Error (MAE)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Mean Square Error (MSE)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6" name="TextBox 805">
                  <a:extLst>
                    <a:ext uri="{FF2B5EF4-FFF2-40B4-BE49-F238E27FC236}">
                      <a16:creationId xmlns:a16="http://schemas.microsoft.com/office/drawing/2014/main" id="{CDC582C5-3A94-43ED-BD57-FEAF2FE96875}"/>
                    </a:ext>
                  </a:extLst>
                </p:cNvPr>
                <p:cNvSpPr txBox="1"/>
                <p:nvPr/>
              </p:nvSpPr>
              <p:spPr>
                <a:xfrm>
                  <a:off x="9337931" y="4416648"/>
                  <a:ext cx="512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⋮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06" name="TextBox 805">
                  <a:extLst>
                    <a:ext uri="{FF2B5EF4-FFF2-40B4-BE49-F238E27FC236}">
                      <a16:creationId xmlns:a16="http://schemas.microsoft.com/office/drawing/2014/main" id="{CDC582C5-3A94-43ED-BD57-FEAF2FE968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7931" y="4416648"/>
                  <a:ext cx="51241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10" name="사각형: 둥근 모서리 809">
            <a:extLst>
              <a:ext uri="{FF2B5EF4-FFF2-40B4-BE49-F238E27FC236}">
                <a16:creationId xmlns:a16="http://schemas.microsoft.com/office/drawing/2014/main" id="{C0A39AFF-CB1C-434A-82F6-2E3AC1AC8D1C}"/>
              </a:ext>
            </a:extLst>
          </p:cNvPr>
          <p:cNvSpPr/>
          <p:nvPr/>
        </p:nvSpPr>
        <p:spPr>
          <a:xfrm>
            <a:off x="7701751" y="2351007"/>
            <a:ext cx="2083457" cy="2328875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847" name="직선 화살표 연결선 846">
            <a:extLst>
              <a:ext uri="{FF2B5EF4-FFF2-40B4-BE49-F238E27FC236}">
                <a16:creationId xmlns:a16="http://schemas.microsoft.com/office/drawing/2014/main" id="{9D642C19-80B4-4F1A-A5B1-42541DDCBCA6}"/>
              </a:ext>
            </a:extLst>
          </p:cNvPr>
          <p:cNvCxnSpPr>
            <a:cxnSpLocks/>
          </p:cNvCxnSpPr>
          <p:nvPr/>
        </p:nvCxnSpPr>
        <p:spPr>
          <a:xfrm>
            <a:off x="9785208" y="3429876"/>
            <a:ext cx="2383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8" name="사각형: 둥근 모서리 847">
            <a:extLst>
              <a:ext uri="{FF2B5EF4-FFF2-40B4-BE49-F238E27FC236}">
                <a16:creationId xmlns:a16="http://schemas.microsoft.com/office/drawing/2014/main" id="{6488E678-6B03-4F79-A7CD-FA06EF15FE40}"/>
              </a:ext>
            </a:extLst>
          </p:cNvPr>
          <p:cNvSpPr/>
          <p:nvPr/>
        </p:nvSpPr>
        <p:spPr>
          <a:xfrm>
            <a:off x="10012886" y="2349405"/>
            <a:ext cx="2083457" cy="233047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49" name="사각형: 둥근 모서리 848">
            <a:extLst>
              <a:ext uri="{FF2B5EF4-FFF2-40B4-BE49-F238E27FC236}">
                <a16:creationId xmlns:a16="http://schemas.microsoft.com/office/drawing/2014/main" id="{D7393AFF-E417-4504-B390-E05244F1DA15}"/>
              </a:ext>
            </a:extLst>
          </p:cNvPr>
          <p:cNvSpPr/>
          <p:nvPr/>
        </p:nvSpPr>
        <p:spPr>
          <a:xfrm>
            <a:off x="1531001" y="1336787"/>
            <a:ext cx="5943071" cy="35212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50" name="TextBox 849">
            <a:extLst>
              <a:ext uri="{FF2B5EF4-FFF2-40B4-BE49-F238E27FC236}">
                <a16:creationId xmlns:a16="http://schemas.microsoft.com/office/drawing/2014/main" id="{ABF4BE98-11F3-424E-87D6-35E3B053F71E}"/>
              </a:ext>
            </a:extLst>
          </p:cNvPr>
          <p:cNvSpPr txBox="1"/>
          <p:nvPr/>
        </p:nvSpPr>
        <p:spPr>
          <a:xfrm>
            <a:off x="1564027" y="1541718"/>
            <a:ext cx="1033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Network</a:t>
            </a:r>
            <a:endParaRPr kumimoji="0" lang="ko-KR" alt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851" name="그림 850">
            <a:extLst>
              <a:ext uri="{FF2B5EF4-FFF2-40B4-BE49-F238E27FC236}">
                <a16:creationId xmlns:a16="http://schemas.microsoft.com/office/drawing/2014/main" id="{586C626A-A921-43F2-90B7-AE844F8FE3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72248" y="2585731"/>
            <a:ext cx="764732" cy="723123"/>
          </a:xfrm>
          <a:prstGeom prst="rect">
            <a:avLst/>
          </a:prstGeom>
        </p:spPr>
      </p:pic>
      <p:grpSp>
        <p:nvGrpSpPr>
          <p:cNvPr id="852" name="그룹 851">
            <a:extLst>
              <a:ext uri="{FF2B5EF4-FFF2-40B4-BE49-F238E27FC236}">
                <a16:creationId xmlns:a16="http://schemas.microsoft.com/office/drawing/2014/main" id="{E8ADE110-79FF-4910-8E59-C136DC629255}"/>
              </a:ext>
            </a:extLst>
          </p:cNvPr>
          <p:cNvGrpSpPr/>
          <p:nvPr/>
        </p:nvGrpSpPr>
        <p:grpSpPr>
          <a:xfrm>
            <a:off x="10273646" y="3374585"/>
            <a:ext cx="1693284" cy="1327701"/>
            <a:chOff x="8773003" y="3488603"/>
            <a:chExt cx="1693284" cy="1327701"/>
          </a:xfrm>
        </p:grpSpPr>
        <p:sp>
          <p:nvSpPr>
            <p:cNvPr id="853" name="TextBox 852">
              <a:extLst>
                <a:ext uri="{FF2B5EF4-FFF2-40B4-BE49-F238E27FC236}">
                  <a16:creationId xmlns:a16="http://schemas.microsoft.com/office/drawing/2014/main" id="{1A26AEAE-FC04-4633-AE37-C64780F80654}"/>
                </a:ext>
              </a:extLst>
            </p:cNvPr>
            <p:cNvSpPr txBox="1"/>
            <p:nvPr/>
          </p:nvSpPr>
          <p:spPr>
            <a:xfrm>
              <a:off x="8811289" y="3488603"/>
              <a:ext cx="1440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Optimization</a:t>
              </a:r>
              <a:endParaRPr kumimoji="0" lang="ko-KR" alt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854" name="TextBox 853">
              <a:extLst>
                <a:ext uri="{FF2B5EF4-FFF2-40B4-BE49-F238E27FC236}">
                  <a16:creationId xmlns:a16="http://schemas.microsoft.com/office/drawing/2014/main" id="{91777714-37C7-48F6-8F08-211454FB0BAD}"/>
                </a:ext>
              </a:extLst>
            </p:cNvPr>
            <p:cNvSpPr txBox="1"/>
            <p:nvPr/>
          </p:nvSpPr>
          <p:spPr>
            <a:xfrm>
              <a:off x="8773003" y="3705368"/>
              <a:ext cx="1693284" cy="889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Gradient Descent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Momentum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Adam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5" name="TextBox 854">
                  <a:extLst>
                    <a:ext uri="{FF2B5EF4-FFF2-40B4-BE49-F238E27FC236}">
                      <a16:creationId xmlns:a16="http://schemas.microsoft.com/office/drawing/2014/main" id="{BD1BC341-46CB-470C-B7D4-3B69ECDBE53C}"/>
                    </a:ext>
                  </a:extLst>
                </p:cNvPr>
                <p:cNvSpPr txBox="1"/>
                <p:nvPr/>
              </p:nvSpPr>
              <p:spPr>
                <a:xfrm>
                  <a:off x="9264444" y="4446972"/>
                  <a:ext cx="512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⋮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55" name="TextBox 854">
                  <a:extLst>
                    <a:ext uri="{FF2B5EF4-FFF2-40B4-BE49-F238E27FC236}">
                      <a16:creationId xmlns:a16="http://schemas.microsoft.com/office/drawing/2014/main" id="{BD1BC341-46CB-470C-B7D4-3B69ECDBE5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4444" y="4446972"/>
                  <a:ext cx="51241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56" name="연결선: 꺾임 855">
            <a:extLst>
              <a:ext uri="{FF2B5EF4-FFF2-40B4-BE49-F238E27FC236}">
                <a16:creationId xmlns:a16="http://schemas.microsoft.com/office/drawing/2014/main" id="{753EE5C6-553A-4682-AEC5-3CA27C6CE418}"/>
              </a:ext>
            </a:extLst>
          </p:cNvPr>
          <p:cNvCxnSpPr>
            <a:cxnSpLocks/>
            <a:stCxn id="848" idx="0"/>
            <a:endCxn id="849" idx="0"/>
          </p:cNvCxnSpPr>
          <p:nvPr/>
        </p:nvCxnSpPr>
        <p:spPr>
          <a:xfrm rot="16200000" flipV="1">
            <a:off x="7272267" y="-1432943"/>
            <a:ext cx="1012618" cy="6552078"/>
          </a:xfrm>
          <a:prstGeom prst="bentConnector3">
            <a:avLst>
              <a:gd name="adj1" fmla="val 12257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5" name="화살표: 갈매기형 수장 864">
            <a:extLst>
              <a:ext uri="{FF2B5EF4-FFF2-40B4-BE49-F238E27FC236}">
                <a16:creationId xmlns:a16="http://schemas.microsoft.com/office/drawing/2014/main" id="{FE814A93-85FC-4A3A-AF15-8E28372325E6}"/>
              </a:ext>
            </a:extLst>
          </p:cNvPr>
          <p:cNvSpPr/>
          <p:nvPr/>
        </p:nvSpPr>
        <p:spPr>
          <a:xfrm>
            <a:off x="2654334" y="1355276"/>
            <a:ext cx="3696403" cy="207059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Forward</a:t>
            </a:r>
            <a:endParaRPr kumimoji="0" lang="ko-KR" altLang="en-US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66" name="화살표: 갈매기형 수장 865">
            <a:extLst>
              <a:ext uri="{FF2B5EF4-FFF2-40B4-BE49-F238E27FC236}">
                <a16:creationId xmlns:a16="http://schemas.microsoft.com/office/drawing/2014/main" id="{1444B65B-93EF-4276-8E32-FD05CB90B386}"/>
              </a:ext>
            </a:extLst>
          </p:cNvPr>
          <p:cNvSpPr/>
          <p:nvPr/>
        </p:nvSpPr>
        <p:spPr>
          <a:xfrm flipH="1">
            <a:off x="2686106" y="4637219"/>
            <a:ext cx="3691156" cy="194361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Backward (Backpropagation)</a:t>
            </a:r>
            <a:endParaRPr kumimoji="0" lang="ko-KR" altLang="en-US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70" name="TextBox 869">
            <a:extLst>
              <a:ext uri="{FF2B5EF4-FFF2-40B4-BE49-F238E27FC236}">
                <a16:creationId xmlns:a16="http://schemas.microsoft.com/office/drawing/2014/main" id="{157EE4D1-2DD0-4597-AA3A-F33FCDDFBA55}"/>
              </a:ext>
            </a:extLst>
          </p:cNvPr>
          <p:cNvSpPr txBox="1"/>
          <p:nvPr/>
        </p:nvSpPr>
        <p:spPr>
          <a:xfrm>
            <a:off x="5859620" y="4593875"/>
            <a:ext cx="4187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Vanishing Gradient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(Activation Function/ Weight Initialization/ BN)</a:t>
            </a:r>
            <a:endParaRPr kumimoji="0" lang="ko-KR" altLang="en-US" sz="1400" b="1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874" name="연결선: 꺾임 873">
            <a:extLst>
              <a:ext uri="{FF2B5EF4-FFF2-40B4-BE49-F238E27FC236}">
                <a16:creationId xmlns:a16="http://schemas.microsoft.com/office/drawing/2014/main" id="{C351F610-8C9F-488A-9D32-C0735B285028}"/>
              </a:ext>
            </a:extLst>
          </p:cNvPr>
          <p:cNvCxnSpPr>
            <a:cxnSpLocks/>
            <a:endCxn id="870" idx="0"/>
          </p:cNvCxnSpPr>
          <p:nvPr/>
        </p:nvCxnSpPr>
        <p:spPr>
          <a:xfrm flipV="1">
            <a:off x="6135972" y="4593875"/>
            <a:ext cx="1817627" cy="78788"/>
          </a:xfrm>
          <a:prstGeom prst="bentConnector4">
            <a:avLst>
              <a:gd name="adj1" fmla="val 53343"/>
              <a:gd name="adj2" fmla="val 390146"/>
            </a:avLst>
          </a:prstGeom>
          <a:ln w="28575">
            <a:solidFill>
              <a:srgbClr val="FB57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2" name="직선 연결선 901">
            <a:extLst>
              <a:ext uri="{FF2B5EF4-FFF2-40B4-BE49-F238E27FC236}">
                <a16:creationId xmlns:a16="http://schemas.microsoft.com/office/drawing/2014/main" id="{63C8FF40-F0CB-46EC-AAC6-94104D941754}"/>
              </a:ext>
            </a:extLst>
          </p:cNvPr>
          <p:cNvCxnSpPr>
            <a:cxnSpLocks/>
            <a:stCxn id="764" idx="6"/>
            <a:endCxn id="486" idx="2"/>
          </p:cNvCxnSpPr>
          <p:nvPr/>
        </p:nvCxnSpPr>
        <p:spPr>
          <a:xfrm flipV="1">
            <a:off x="5441402" y="2702893"/>
            <a:ext cx="701163" cy="730477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5" name="직선 연결선 904">
            <a:extLst>
              <a:ext uri="{FF2B5EF4-FFF2-40B4-BE49-F238E27FC236}">
                <a16:creationId xmlns:a16="http://schemas.microsoft.com/office/drawing/2014/main" id="{CEBF128B-7DBB-4A44-A24D-798E2D6B0844}"/>
              </a:ext>
            </a:extLst>
          </p:cNvPr>
          <p:cNvCxnSpPr>
            <a:cxnSpLocks/>
            <a:stCxn id="764" idx="6"/>
            <a:endCxn id="485" idx="2"/>
          </p:cNvCxnSpPr>
          <p:nvPr/>
        </p:nvCxnSpPr>
        <p:spPr>
          <a:xfrm flipV="1">
            <a:off x="5441402" y="2334491"/>
            <a:ext cx="701163" cy="1098879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8" name="직선 연결선 907">
            <a:extLst>
              <a:ext uri="{FF2B5EF4-FFF2-40B4-BE49-F238E27FC236}">
                <a16:creationId xmlns:a16="http://schemas.microsoft.com/office/drawing/2014/main" id="{02E8D3EF-7461-4998-83FF-4F9B1C7E76FA}"/>
              </a:ext>
            </a:extLst>
          </p:cNvPr>
          <p:cNvCxnSpPr>
            <a:cxnSpLocks/>
            <a:stCxn id="765" idx="6"/>
          </p:cNvCxnSpPr>
          <p:nvPr/>
        </p:nvCxnSpPr>
        <p:spPr>
          <a:xfrm flipV="1">
            <a:off x="5441402" y="3086085"/>
            <a:ext cx="692225" cy="715686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직선 연결선 913">
            <a:extLst>
              <a:ext uri="{FF2B5EF4-FFF2-40B4-BE49-F238E27FC236}">
                <a16:creationId xmlns:a16="http://schemas.microsoft.com/office/drawing/2014/main" id="{813B6A88-5039-41EE-8376-8D8F1982D733}"/>
              </a:ext>
            </a:extLst>
          </p:cNvPr>
          <p:cNvCxnSpPr>
            <a:cxnSpLocks/>
            <a:stCxn id="765" idx="6"/>
            <a:endCxn id="489" idx="2"/>
          </p:cNvCxnSpPr>
          <p:nvPr/>
        </p:nvCxnSpPr>
        <p:spPr>
          <a:xfrm>
            <a:off x="5441402" y="3801771"/>
            <a:ext cx="701163" cy="6327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직선 연결선 917">
            <a:extLst>
              <a:ext uri="{FF2B5EF4-FFF2-40B4-BE49-F238E27FC236}">
                <a16:creationId xmlns:a16="http://schemas.microsoft.com/office/drawing/2014/main" id="{F3A8A380-8BBE-4C32-817E-A983085F7D10}"/>
              </a:ext>
            </a:extLst>
          </p:cNvPr>
          <p:cNvCxnSpPr>
            <a:cxnSpLocks/>
            <a:stCxn id="764" idx="6"/>
            <a:endCxn id="521" idx="2"/>
          </p:cNvCxnSpPr>
          <p:nvPr/>
        </p:nvCxnSpPr>
        <p:spPr>
          <a:xfrm>
            <a:off x="5441402" y="3433370"/>
            <a:ext cx="701163" cy="743128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011FED02-1107-4DE4-9B47-A6746746051E}"/>
              </a:ext>
            </a:extLst>
          </p:cNvPr>
          <p:cNvGrpSpPr/>
          <p:nvPr/>
        </p:nvGrpSpPr>
        <p:grpSpPr>
          <a:xfrm>
            <a:off x="3040466" y="1985729"/>
            <a:ext cx="662958" cy="580173"/>
            <a:chOff x="4414396" y="2503839"/>
            <a:chExt cx="662958" cy="580173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85062F5A-7E75-4A17-9013-437E5B2AFBC3}"/>
                </a:ext>
              </a:extLst>
            </p:cNvPr>
            <p:cNvSpPr/>
            <p:nvPr/>
          </p:nvSpPr>
          <p:spPr>
            <a:xfrm>
              <a:off x="4414396" y="2503839"/>
              <a:ext cx="580173" cy="58017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05B4307A-F2C0-4F1D-9E2C-5E85FD48979E}"/>
                    </a:ext>
                  </a:extLst>
                </p:cNvPr>
                <p:cNvSpPr txBox="1"/>
                <p:nvPr/>
              </p:nvSpPr>
              <p:spPr>
                <a:xfrm>
                  <a:off x="4564942" y="2631051"/>
                  <a:ext cx="51241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𝒉</m:t>
                        </m:r>
                        <m:r>
                          <a:rPr kumimoji="0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(∙)</m:t>
                        </m:r>
                      </m:oMath>
                    </m:oMathPara>
                  </a14:m>
                  <a:endPara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05B4307A-F2C0-4F1D-9E2C-5E85FD489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942" y="2631051"/>
                  <a:ext cx="512412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95B03D7E-0881-4701-A6DB-B4D1A4881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58801" y="2677665"/>
              <a:ext cx="173634" cy="261163"/>
            </a:xfrm>
            <a:prstGeom prst="rect">
              <a:avLst/>
            </a:prstGeom>
          </p:spPr>
        </p:pic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9FC8B05D-AFAE-49D5-A246-23CED856E6D5}"/>
                </a:ext>
              </a:extLst>
            </p:cNvPr>
            <p:cNvCxnSpPr>
              <a:cxnSpLocks/>
            </p:cNvCxnSpPr>
            <p:nvPr/>
          </p:nvCxnSpPr>
          <p:spPr>
            <a:xfrm>
              <a:off x="4640185" y="2618569"/>
              <a:ext cx="0" cy="379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연결선: 구부러짐 144">
            <a:extLst>
              <a:ext uri="{FF2B5EF4-FFF2-40B4-BE49-F238E27FC236}">
                <a16:creationId xmlns:a16="http://schemas.microsoft.com/office/drawing/2014/main" id="{FE0C3647-CA37-4D93-AE54-5F12A861BF81}"/>
              </a:ext>
            </a:extLst>
          </p:cNvPr>
          <p:cNvCxnSpPr>
            <a:cxnSpLocks/>
            <a:stCxn id="125" idx="0"/>
            <a:endCxn id="700" idx="1"/>
          </p:cNvCxnSpPr>
          <p:nvPr/>
        </p:nvCxnSpPr>
        <p:spPr>
          <a:xfrm rot="5400000" flipH="1" flipV="1">
            <a:off x="3446506" y="1787385"/>
            <a:ext cx="326269" cy="324845"/>
          </a:xfrm>
          <a:prstGeom prst="curvedConnector2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3" name="그림 932">
            <a:extLst>
              <a:ext uri="{FF2B5EF4-FFF2-40B4-BE49-F238E27FC236}">
                <a16:creationId xmlns:a16="http://schemas.microsoft.com/office/drawing/2014/main" id="{BC9E7241-FAA1-4D59-B73C-1B40527A85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14424" y="5638045"/>
            <a:ext cx="1065442" cy="715513"/>
          </a:xfrm>
          <a:prstGeom prst="rect">
            <a:avLst/>
          </a:prstGeom>
        </p:spPr>
      </p:pic>
      <p:pic>
        <p:nvPicPr>
          <p:cNvPr id="934" name="그림 933">
            <a:extLst>
              <a:ext uri="{FF2B5EF4-FFF2-40B4-BE49-F238E27FC236}">
                <a16:creationId xmlns:a16="http://schemas.microsoft.com/office/drawing/2014/main" id="{8304B883-2659-44BF-A65E-B8BAEF7CB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97" y="4073784"/>
            <a:ext cx="1096756" cy="871662"/>
          </a:xfrm>
          <a:prstGeom prst="rect">
            <a:avLst/>
          </a:prstGeom>
        </p:spPr>
      </p:pic>
      <p:sp>
        <p:nvSpPr>
          <p:cNvPr id="985" name="TextBox 984">
            <a:extLst>
              <a:ext uri="{FF2B5EF4-FFF2-40B4-BE49-F238E27FC236}">
                <a16:creationId xmlns:a16="http://schemas.microsoft.com/office/drawing/2014/main" id="{AE112120-17DA-4B8E-BEF4-35397C4B048B}"/>
              </a:ext>
            </a:extLst>
          </p:cNvPr>
          <p:cNvSpPr txBox="1"/>
          <p:nvPr/>
        </p:nvSpPr>
        <p:spPr>
          <a:xfrm>
            <a:off x="1885207" y="6311660"/>
            <a:ext cx="1265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Test Input</a:t>
            </a:r>
            <a:endParaRPr kumimoji="0" lang="ko-KR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988" name="그림 987">
            <a:extLst>
              <a:ext uri="{FF2B5EF4-FFF2-40B4-BE49-F238E27FC236}">
                <a16:creationId xmlns:a16="http://schemas.microsoft.com/office/drawing/2014/main" id="{DB5CA0A6-0D34-407E-9A8B-7716818BFB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72866" y="5406345"/>
            <a:ext cx="1723248" cy="1015236"/>
          </a:xfrm>
          <a:prstGeom prst="rect">
            <a:avLst/>
          </a:prstGeom>
        </p:spPr>
      </p:pic>
      <p:sp>
        <p:nvSpPr>
          <p:cNvPr id="990" name="TextBox 989">
            <a:extLst>
              <a:ext uri="{FF2B5EF4-FFF2-40B4-BE49-F238E27FC236}">
                <a16:creationId xmlns:a16="http://schemas.microsoft.com/office/drawing/2014/main" id="{3762D363-A931-49A7-8895-9DC50DE99E27}"/>
              </a:ext>
            </a:extLst>
          </p:cNvPr>
          <p:cNvSpPr txBox="1"/>
          <p:nvPr/>
        </p:nvSpPr>
        <p:spPr>
          <a:xfrm>
            <a:off x="4043705" y="6405513"/>
            <a:ext cx="13815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Trained Network</a:t>
            </a:r>
            <a:endParaRPr kumimoji="0" lang="ko-KR" alt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991" name="사각형: 둥근 모서리 990">
            <a:extLst>
              <a:ext uri="{FF2B5EF4-FFF2-40B4-BE49-F238E27FC236}">
                <a16:creationId xmlns:a16="http://schemas.microsoft.com/office/drawing/2014/main" id="{75435881-271A-495F-B880-DAECCD9AFDF3}"/>
              </a:ext>
            </a:extLst>
          </p:cNvPr>
          <p:cNvSpPr/>
          <p:nvPr/>
        </p:nvSpPr>
        <p:spPr>
          <a:xfrm>
            <a:off x="3576690" y="5289629"/>
            <a:ext cx="2315603" cy="14123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993" name="직선 화살표 연결선 992">
            <a:extLst>
              <a:ext uri="{FF2B5EF4-FFF2-40B4-BE49-F238E27FC236}">
                <a16:creationId xmlns:a16="http://schemas.microsoft.com/office/drawing/2014/main" id="{001741D2-D9B2-4204-9EB3-CB0839FD4BB5}"/>
              </a:ext>
            </a:extLst>
          </p:cNvPr>
          <p:cNvCxnSpPr>
            <a:cxnSpLocks/>
            <a:stCxn id="933" idx="3"/>
            <a:endCxn id="991" idx="1"/>
          </p:cNvCxnSpPr>
          <p:nvPr/>
        </p:nvCxnSpPr>
        <p:spPr>
          <a:xfrm>
            <a:off x="3079866" y="5995802"/>
            <a:ext cx="4968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직선 화살표 연결선 998">
            <a:extLst>
              <a:ext uri="{FF2B5EF4-FFF2-40B4-BE49-F238E27FC236}">
                <a16:creationId xmlns:a16="http://schemas.microsoft.com/office/drawing/2014/main" id="{B16E8057-CAE4-4534-9798-DF1653436BEF}"/>
              </a:ext>
            </a:extLst>
          </p:cNvPr>
          <p:cNvCxnSpPr>
            <a:cxnSpLocks/>
            <a:stCxn id="991" idx="3"/>
            <a:endCxn id="1002" idx="1"/>
          </p:cNvCxnSpPr>
          <p:nvPr/>
        </p:nvCxnSpPr>
        <p:spPr>
          <a:xfrm flipV="1">
            <a:off x="5892293" y="5991674"/>
            <a:ext cx="733287" cy="41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1" name="그룹 1010">
            <a:extLst>
              <a:ext uri="{FF2B5EF4-FFF2-40B4-BE49-F238E27FC236}">
                <a16:creationId xmlns:a16="http://schemas.microsoft.com/office/drawing/2014/main" id="{75450924-0069-47FE-8C33-01C69D4DDB6C}"/>
              </a:ext>
            </a:extLst>
          </p:cNvPr>
          <p:cNvGrpSpPr/>
          <p:nvPr/>
        </p:nvGrpSpPr>
        <p:grpSpPr>
          <a:xfrm>
            <a:off x="6625580" y="5300150"/>
            <a:ext cx="2630857" cy="1424474"/>
            <a:chOff x="7115148" y="5341227"/>
            <a:chExt cx="2630857" cy="1424474"/>
          </a:xfrm>
        </p:grpSpPr>
        <p:pic>
          <p:nvPicPr>
            <p:cNvPr id="997" name="그림 996">
              <a:extLst>
                <a:ext uri="{FF2B5EF4-FFF2-40B4-BE49-F238E27FC236}">
                  <a16:creationId xmlns:a16="http://schemas.microsoft.com/office/drawing/2014/main" id="{8D76D798-11B9-45D7-A513-952879DE6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86065" y="5598750"/>
              <a:ext cx="602628" cy="772155"/>
            </a:xfrm>
            <a:prstGeom prst="rect">
              <a:avLst/>
            </a:prstGeom>
          </p:spPr>
        </p:pic>
        <p:sp>
          <p:nvSpPr>
            <p:cNvPr id="1002" name="사각형: 둥근 모서리 1001">
              <a:extLst>
                <a:ext uri="{FF2B5EF4-FFF2-40B4-BE49-F238E27FC236}">
                  <a16:creationId xmlns:a16="http://schemas.microsoft.com/office/drawing/2014/main" id="{BA1BBD2A-5373-419D-948C-B9057BA1B46C}"/>
                </a:ext>
              </a:extLst>
            </p:cNvPr>
            <p:cNvSpPr/>
            <p:nvPr/>
          </p:nvSpPr>
          <p:spPr>
            <a:xfrm>
              <a:off x="7115148" y="5341227"/>
              <a:ext cx="2630857" cy="13830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1005" name="TextBox 1004">
              <a:extLst>
                <a:ext uri="{FF2B5EF4-FFF2-40B4-BE49-F238E27FC236}">
                  <a16:creationId xmlns:a16="http://schemas.microsoft.com/office/drawing/2014/main" id="{CCE14753-D3F3-48EC-8A27-B57FF807FC28}"/>
                </a:ext>
              </a:extLst>
            </p:cNvPr>
            <p:cNvSpPr txBox="1"/>
            <p:nvPr/>
          </p:nvSpPr>
          <p:spPr>
            <a:xfrm>
              <a:off x="7990227" y="5343201"/>
              <a:ext cx="1678863" cy="12123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Evaluation Metric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PSNR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SSIM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Total Memory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6" name="TextBox 1005">
                  <a:extLst>
                    <a:ext uri="{FF2B5EF4-FFF2-40B4-BE49-F238E27FC236}">
                      <a16:creationId xmlns:a16="http://schemas.microsoft.com/office/drawing/2014/main" id="{DDDFD757-422B-4F4A-BE07-9C812060259C}"/>
                    </a:ext>
                  </a:extLst>
                </p:cNvPr>
                <p:cNvSpPr txBox="1"/>
                <p:nvPr/>
              </p:nvSpPr>
              <p:spPr>
                <a:xfrm>
                  <a:off x="8434591" y="6457924"/>
                  <a:ext cx="51241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⋮</m:t>
                        </m:r>
                      </m:oMath>
                    </m:oMathPara>
                  </a14:m>
                  <a:endPara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06" name="TextBox 1005">
                  <a:extLst>
                    <a:ext uri="{FF2B5EF4-FFF2-40B4-BE49-F238E27FC236}">
                      <a16:creationId xmlns:a16="http://schemas.microsoft.com/office/drawing/2014/main" id="{DDDFD757-422B-4F4A-BE07-9C8120602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4591" y="6457924"/>
                  <a:ext cx="512412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9" name="화살표: 왼쪽/오른쪽 1018">
            <a:extLst>
              <a:ext uri="{FF2B5EF4-FFF2-40B4-BE49-F238E27FC236}">
                <a16:creationId xmlns:a16="http://schemas.microsoft.com/office/drawing/2014/main" id="{158D81CE-D619-4C5B-8C86-82349852172B}"/>
              </a:ext>
            </a:extLst>
          </p:cNvPr>
          <p:cNvSpPr/>
          <p:nvPr/>
        </p:nvSpPr>
        <p:spPr>
          <a:xfrm rot="2766843">
            <a:off x="1001781" y="5536251"/>
            <a:ext cx="921616" cy="110002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21" name="직사각형 1020">
            <a:extLst>
              <a:ext uri="{FF2B5EF4-FFF2-40B4-BE49-F238E27FC236}">
                <a16:creationId xmlns:a16="http://schemas.microsoft.com/office/drawing/2014/main" id="{92B980F9-6915-4F82-9A54-2B379083B535}"/>
              </a:ext>
            </a:extLst>
          </p:cNvPr>
          <p:cNvSpPr/>
          <p:nvPr/>
        </p:nvSpPr>
        <p:spPr>
          <a:xfrm>
            <a:off x="40048" y="1060057"/>
            <a:ext cx="12093959" cy="410475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23" name="TextBox 1022">
            <a:extLst>
              <a:ext uri="{FF2B5EF4-FFF2-40B4-BE49-F238E27FC236}">
                <a16:creationId xmlns:a16="http://schemas.microsoft.com/office/drawing/2014/main" id="{AA35B380-906C-4BC1-9A39-CC134DE7E53C}"/>
              </a:ext>
            </a:extLst>
          </p:cNvPr>
          <p:cNvSpPr txBox="1"/>
          <p:nvPr/>
        </p:nvSpPr>
        <p:spPr>
          <a:xfrm>
            <a:off x="95181" y="1162715"/>
            <a:ext cx="935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Training</a:t>
            </a:r>
            <a:endParaRPr kumimoji="0" lang="ko-KR" alt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340F8692-BA6F-4E32-9420-BFCFE3E66755}"/>
              </a:ext>
            </a:extLst>
          </p:cNvPr>
          <p:cNvSpPr/>
          <p:nvPr/>
        </p:nvSpPr>
        <p:spPr>
          <a:xfrm>
            <a:off x="1937395" y="5239593"/>
            <a:ext cx="7380584" cy="150512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0E2ABF56-B0F6-4BEB-9BDC-5E0D7B0C52FC}"/>
              </a:ext>
            </a:extLst>
          </p:cNvPr>
          <p:cNvSpPr txBox="1"/>
          <p:nvPr/>
        </p:nvSpPr>
        <p:spPr>
          <a:xfrm>
            <a:off x="1873862" y="5235379"/>
            <a:ext cx="681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Test</a:t>
            </a:r>
            <a:endParaRPr kumimoji="0" lang="ko-KR" alt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032F53B7-3D52-4F76-8AE3-20A99D6F23EC}"/>
              </a:ext>
            </a:extLst>
          </p:cNvPr>
          <p:cNvSpPr txBox="1"/>
          <p:nvPr/>
        </p:nvSpPr>
        <p:spPr>
          <a:xfrm>
            <a:off x="0" y="5590008"/>
            <a:ext cx="1862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Overfitting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(Drop-out / BN/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Data Augmentation/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Early Stopping)</a:t>
            </a:r>
            <a:endParaRPr kumimoji="0" lang="ko-KR" altLang="en-US" sz="1400" b="1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97767B3-6A86-43DE-93B3-661374E63D8F}"/>
              </a:ext>
            </a:extLst>
          </p:cNvPr>
          <p:cNvSpPr txBox="1"/>
          <p:nvPr/>
        </p:nvSpPr>
        <p:spPr>
          <a:xfrm>
            <a:off x="9370167" y="5502294"/>
            <a:ext cx="269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ReLU: Rectified Linear Unit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Adam: Adaptive Moment Estimation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PSNR: Peak Signal-to-Noise Ratio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SSIM: Structural Similarity Index Measure</a:t>
            </a:r>
            <a:endParaRPr kumimoji="0" lang="ko-KR" alt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ACEBD6D-F4AA-4BB5-BA50-901DCD3A7B6D}"/>
                  </a:ext>
                </a:extLst>
              </p:cNvPr>
              <p:cNvSpPr txBox="1"/>
              <p:nvPr/>
            </p:nvSpPr>
            <p:spPr>
              <a:xfrm>
                <a:off x="-472205" y="6422630"/>
                <a:ext cx="28067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ko-KR" alt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⋮</m:t>
                      </m:r>
                    </m:oMath>
                  </m:oMathPara>
                </a14:m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ACEBD6D-F4AA-4BB5-BA50-901DCD3A7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2205" y="6422630"/>
                <a:ext cx="280670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522C56D9-C13D-460E-B4E5-BD0BE5E5F11D}"/>
                  </a:ext>
                </a:extLst>
              </p:cNvPr>
              <p:cNvSpPr txBox="1"/>
              <p:nvPr/>
            </p:nvSpPr>
            <p:spPr>
              <a:xfrm>
                <a:off x="6489947" y="4945556"/>
                <a:ext cx="28067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ko-KR" alt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⋮</m:t>
                      </m:r>
                    </m:oMath>
                  </m:oMathPara>
                </a14:m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522C56D9-C13D-460E-B4E5-BD0BE5E5F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947" y="4945556"/>
                <a:ext cx="280670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407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FD40E2-EE83-48E3-AE6E-31876307DEBF}"/>
              </a:ext>
            </a:extLst>
          </p:cNvPr>
          <p:cNvSpPr txBox="1"/>
          <p:nvPr/>
        </p:nvSpPr>
        <p:spPr>
          <a:xfrm>
            <a:off x="164418" y="1077874"/>
            <a:ext cx="11656742" cy="120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기울기 소실 </a:t>
            </a:r>
            <a:r>
              <a:rPr lang="en-US" altLang="ko-KR" b="1" dirty="0"/>
              <a:t>(Vanishing gradient) </a:t>
            </a:r>
            <a:r>
              <a:rPr lang="ko-KR" altLang="en-US" b="1" dirty="0"/>
              <a:t>현상이란</a:t>
            </a:r>
            <a:r>
              <a:rPr lang="en-US" altLang="ko-KR" b="1" dirty="0"/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Backpropagation </a:t>
            </a:r>
            <a:r>
              <a:rPr lang="ko-KR" altLang="en-US" sz="1600" dirty="0"/>
              <a:t>과정 시 입력 층에 가까워질 수록 </a:t>
            </a:r>
            <a:r>
              <a:rPr lang="ko-KR" altLang="en-US" sz="1600" dirty="0">
                <a:solidFill>
                  <a:srgbClr val="0000FF"/>
                </a:solidFill>
              </a:rPr>
              <a:t>기울기 값이 점점 </a:t>
            </a:r>
            <a:r>
              <a:rPr lang="en-US" altLang="ko-KR" sz="1600" dirty="0">
                <a:solidFill>
                  <a:srgbClr val="0000FF"/>
                </a:solidFill>
              </a:rPr>
              <a:t>0</a:t>
            </a:r>
            <a:r>
              <a:rPr lang="ko-KR" altLang="en-US" sz="1600" dirty="0">
                <a:solidFill>
                  <a:srgbClr val="0000FF"/>
                </a:solidFill>
              </a:rPr>
              <a:t>으로 수렴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소실된 기울기 값에 의해 신경망의 </a:t>
            </a:r>
            <a:r>
              <a:rPr lang="ko-KR" altLang="en-US" sz="1600" dirty="0">
                <a:solidFill>
                  <a:srgbClr val="0000FF"/>
                </a:solidFill>
              </a:rPr>
              <a:t>가중치를 업데이트 하는데 문제</a:t>
            </a:r>
            <a:r>
              <a:rPr lang="ko-KR" altLang="en-US" sz="1600" dirty="0"/>
              <a:t> 발생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pic>
        <p:nvPicPr>
          <p:cNvPr id="4" name="Picture 6" descr="05-1. 심층 신경망 학습 - 활성화 함수, 가중치 초기화">
            <a:extLst>
              <a:ext uri="{FF2B5EF4-FFF2-40B4-BE49-F238E27FC236}">
                <a16:creationId xmlns:a16="http://schemas.microsoft.com/office/drawing/2014/main" id="{9BFE2AC7-11E0-4757-9FBF-9A8BA0E6D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520" y="2390072"/>
            <a:ext cx="6248400" cy="388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2DB73D-6E72-4022-B514-FBB5C2721933}"/>
              </a:ext>
            </a:extLst>
          </p:cNvPr>
          <p:cNvSpPr/>
          <p:nvPr/>
        </p:nvSpPr>
        <p:spPr>
          <a:xfrm>
            <a:off x="3581400" y="6050280"/>
            <a:ext cx="1427480" cy="220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Vanishing Gradient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3A0CBE-B52A-4DC6-9C03-E2CB1966C223}"/>
              </a:ext>
            </a:extLst>
          </p:cNvPr>
          <p:cNvSpPr/>
          <p:nvPr/>
        </p:nvSpPr>
        <p:spPr>
          <a:xfrm>
            <a:off x="3261894" y="4050898"/>
            <a:ext cx="1803400" cy="220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Deep Neural Network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E00926-AEE2-4D5A-90CE-1CC07362AED6}"/>
              </a:ext>
            </a:extLst>
          </p:cNvPr>
          <p:cNvSpPr/>
          <p:nvPr/>
        </p:nvSpPr>
        <p:spPr>
          <a:xfrm>
            <a:off x="1168400" y="4330215"/>
            <a:ext cx="6375400" cy="1940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C4A8A-DA7A-4925-9B77-516FCFEC5B9C}"/>
              </a:ext>
            </a:extLst>
          </p:cNvPr>
          <p:cNvSpPr txBox="1"/>
          <p:nvPr/>
        </p:nvSpPr>
        <p:spPr>
          <a:xfrm>
            <a:off x="94876" y="540548"/>
            <a:ext cx="29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Vanishing Gradient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7E111E36-F988-4C39-8010-CF1C2F537D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07100" y="36957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7E111E36-F988-4C39-8010-CF1C2F537D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07100" y="36957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1A0A4C42-1688-4295-BB4D-6356C1619D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90205" y="4797529"/>
          <a:ext cx="2605088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17440" imgH="393480" progId="Equation.DSMT4">
                  <p:embed/>
                </p:oleObj>
              </mc:Choice>
              <mc:Fallback>
                <p:oleObj name="Equation" r:id="rId5" imgW="1117440" imgH="393480" progId="Equation.DSMT4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1A0A4C42-1688-4295-BB4D-6356C1619D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90205" y="4797529"/>
                        <a:ext cx="2605088" cy="917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849D3E7-23E6-4B06-B4BE-1060569916CF}"/>
              </a:ext>
            </a:extLst>
          </p:cNvPr>
          <p:cNvSpPr/>
          <p:nvPr/>
        </p:nvSpPr>
        <p:spPr>
          <a:xfrm>
            <a:off x="8574491" y="5830202"/>
            <a:ext cx="1820690" cy="220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가중치 업데이트 수식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37ED27-00C0-495E-9C7A-022C1AB9B72B}"/>
              </a:ext>
            </a:extLst>
          </p:cNvPr>
          <p:cNvSpPr/>
          <p:nvPr/>
        </p:nvSpPr>
        <p:spPr>
          <a:xfrm>
            <a:off x="9343072" y="5051529"/>
            <a:ext cx="283528" cy="4848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237C8E6-4711-435B-AD45-B4D2C4CEB52D}"/>
              </a:ext>
            </a:extLst>
          </p:cNvPr>
          <p:cNvSpPr/>
          <p:nvPr/>
        </p:nvSpPr>
        <p:spPr>
          <a:xfrm>
            <a:off x="9906001" y="4754031"/>
            <a:ext cx="645160" cy="982902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57869D-6A42-4EE2-967D-E959E68878F9}"/>
              </a:ext>
            </a:extLst>
          </p:cNvPr>
          <p:cNvSpPr txBox="1"/>
          <p:nvPr/>
        </p:nvSpPr>
        <p:spPr>
          <a:xfrm>
            <a:off x="8890980" y="4785580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Learning rate</a:t>
            </a:r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20D861-BF61-4C9F-A6DB-153A5D022249}"/>
              </a:ext>
            </a:extLst>
          </p:cNvPr>
          <p:cNvSpPr txBox="1"/>
          <p:nvPr/>
        </p:nvSpPr>
        <p:spPr>
          <a:xfrm>
            <a:off x="9846905" y="4502221"/>
            <a:ext cx="7633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7030A0"/>
                </a:solidFill>
              </a:rPr>
              <a:t>Gradient</a:t>
            </a:r>
            <a:endParaRPr lang="ko-KR" altLang="en-US" sz="1100" b="1" dirty="0">
              <a:solidFill>
                <a:srgbClr val="7030A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8906C8-0853-45BC-9A9C-3058B9ABCC8D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Vanishing Gradient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37718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FD40E2-EE83-48E3-AE6E-31876307DEBF}"/>
              </a:ext>
            </a:extLst>
          </p:cNvPr>
          <p:cNvSpPr txBox="1"/>
          <p:nvPr/>
        </p:nvSpPr>
        <p:spPr>
          <a:xfrm>
            <a:off x="164418" y="1077874"/>
            <a:ext cx="11656742" cy="1200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기울기 소실 </a:t>
            </a:r>
            <a:r>
              <a:rPr lang="en-US" altLang="ko-KR" b="1" dirty="0"/>
              <a:t>(Vanishing gradient) </a:t>
            </a:r>
            <a:r>
              <a:rPr lang="ko-KR" altLang="en-US" b="1" dirty="0"/>
              <a:t>원인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활성화 함수 미분 값 최대치가 </a:t>
            </a:r>
            <a:r>
              <a:rPr lang="en-US" altLang="ko-KR" sz="1600" dirty="0"/>
              <a:t>1</a:t>
            </a:r>
            <a:r>
              <a:rPr lang="ko-KR" altLang="en-US" sz="1600" dirty="0"/>
              <a:t>이하인 경우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가중치 초기화 값을 </a:t>
            </a:r>
            <a:r>
              <a:rPr lang="en-US" altLang="ko-KR" sz="1600" dirty="0"/>
              <a:t>Random</a:t>
            </a:r>
            <a:r>
              <a:rPr lang="ko-KR" altLang="en-US" sz="1600" dirty="0"/>
              <a:t>하게 하거나 </a:t>
            </a:r>
            <a:r>
              <a:rPr lang="en-US" altLang="ko-KR" sz="1600" dirty="0"/>
              <a:t>0</a:t>
            </a:r>
            <a:r>
              <a:rPr lang="ko-KR" altLang="en-US" sz="1600" dirty="0"/>
              <a:t>으로 초기화 했을 경우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C4A8A-DA7A-4925-9B77-516FCFEC5B9C}"/>
              </a:ext>
            </a:extLst>
          </p:cNvPr>
          <p:cNvSpPr txBox="1"/>
          <p:nvPr/>
        </p:nvSpPr>
        <p:spPr>
          <a:xfrm>
            <a:off x="94876" y="540548"/>
            <a:ext cx="29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Vanishing Gradient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327D30-3C89-4A9B-8B0B-9B1E4663CBA7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Vanishing Gradient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7031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FD40E2-EE83-48E3-AE6E-31876307DEBF}"/>
              </a:ext>
            </a:extLst>
          </p:cNvPr>
          <p:cNvSpPr txBox="1"/>
          <p:nvPr/>
        </p:nvSpPr>
        <p:spPr>
          <a:xfrm>
            <a:off x="164418" y="1077874"/>
            <a:ext cx="11656742" cy="1569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기울기 소실 </a:t>
            </a:r>
            <a:r>
              <a:rPr lang="en-US" altLang="ko-KR" b="1" dirty="0"/>
              <a:t>(Vanishing gradient) </a:t>
            </a:r>
            <a:r>
              <a:rPr lang="ko-KR" altLang="en-US" b="1" dirty="0"/>
              <a:t>원인</a:t>
            </a:r>
            <a:r>
              <a:rPr lang="en-US" altLang="ko-KR" b="1" dirty="0"/>
              <a:t>: </a:t>
            </a:r>
            <a:r>
              <a:rPr lang="ko-KR" altLang="en-US" b="1" dirty="0"/>
              <a:t>활성화 함수 </a:t>
            </a:r>
            <a:r>
              <a:rPr lang="en-US" altLang="ko-KR" b="1" dirty="0"/>
              <a:t>(Activation function)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활성화 함수 미분 값 최대치가 </a:t>
            </a:r>
            <a:r>
              <a:rPr lang="en-US" altLang="ko-KR" sz="1600" dirty="0"/>
              <a:t>1</a:t>
            </a:r>
            <a:r>
              <a:rPr lang="ko-KR" altLang="en-US" sz="1600" dirty="0"/>
              <a:t>이하인 경우 </a:t>
            </a:r>
            <a:r>
              <a:rPr lang="en-US" altLang="ko-KR" sz="1600" dirty="0">
                <a:sym typeface="Wingdings" panose="05000000000000000000" pitchFamily="2" charset="2"/>
              </a:rPr>
              <a:t> Sigmoid, tanh (Hyperbolic tangent)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Sigmoid</a:t>
            </a:r>
            <a:r>
              <a:rPr lang="ko-KR" altLang="en-US" sz="1600" dirty="0"/>
              <a:t> 함수 </a:t>
            </a:r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/>
              <a:t>입력 값이 </a:t>
            </a:r>
            <a:r>
              <a:rPr lang="en-US" altLang="ko-KR" sz="1600" dirty="0"/>
              <a:t>-10</a:t>
            </a:r>
            <a:r>
              <a:rPr lang="ko-KR" altLang="en-US" sz="1600" dirty="0"/>
              <a:t>인 경우 미분 값이 </a:t>
            </a:r>
            <a:r>
              <a:rPr lang="en-US" altLang="ko-KR" sz="1600" dirty="0"/>
              <a:t>0</a:t>
            </a:r>
            <a:r>
              <a:rPr lang="ko-KR" altLang="en-US" sz="1600" dirty="0"/>
              <a:t>이 되므로 </a:t>
            </a:r>
            <a:r>
              <a:rPr lang="en-US" altLang="ko-KR" sz="1600" dirty="0"/>
              <a:t>Vanishing gradient </a:t>
            </a:r>
            <a:r>
              <a:rPr lang="ko-KR" altLang="en-US" sz="1600" dirty="0"/>
              <a:t>현상 발생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Tanh </a:t>
            </a:r>
            <a:r>
              <a:rPr lang="ko-KR" altLang="en-US" sz="1600" dirty="0"/>
              <a:t>함수 </a:t>
            </a:r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/>
              <a:t>입력 값이 </a:t>
            </a:r>
            <a:r>
              <a:rPr lang="en-US" altLang="ko-KR" sz="1600" dirty="0"/>
              <a:t>-10</a:t>
            </a:r>
            <a:r>
              <a:rPr lang="ko-KR" altLang="en-US" sz="1600" dirty="0"/>
              <a:t>인 경우 미분 값이 </a:t>
            </a:r>
            <a:r>
              <a:rPr lang="en-US" altLang="ko-KR" sz="1600" dirty="0"/>
              <a:t>0</a:t>
            </a:r>
            <a:r>
              <a:rPr lang="ko-KR" altLang="en-US" sz="1600" dirty="0"/>
              <a:t>이 되므로 </a:t>
            </a:r>
            <a:r>
              <a:rPr lang="en-US" altLang="ko-KR" sz="1600" dirty="0"/>
              <a:t>Vanishing gradient </a:t>
            </a:r>
            <a:r>
              <a:rPr lang="ko-KR" altLang="en-US" sz="1600" dirty="0"/>
              <a:t>현상 발생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C4A8A-DA7A-4925-9B77-516FCFEC5B9C}"/>
              </a:ext>
            </a:extLst>
          </p:cNvPr>
          <p:cNvSpPr txBox="1"/>
          <p:nvPr/>
        </p:nvSpPr>
        <p:spPr>
          <a:xfrm>
            <a:off x="94876" y="540548"/>
            <a:ext cx="29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Vanishing Gradient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8EB95D-55DA-496D-8706-F9D58FF2A614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Vanishing Gradient</a:t>
            </a:r>
            <a:endParaRPr lang="ko-KR" altLang="en-US" sz="2000" i="1" dirty="0"/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DCAA0CEC-505F-43E7-A5D3-55724565F7B9}"/>
              </a:ext>
            </a:extLst>
          </p:cNvPr>
          <p:cNvSpPr/>
          <p:nvPr/>
        </p:nvSpPr>
        <p:spPr>
          <a:xfrm>
            <a:off x="2827066" y="3393198"/>
            <a:ext cx="2386928" cy="1823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FF7F80D5-F0FB-4572-B681-05C4D7A40C21}"/>
              </a:ext>
            </a:extLst>
          </p:cNvPr>
          <p:cNvSpPr txBox="1"/>
          <p:nvPr/>
        </p:nvSpPr>
        <p:spPr>
          <a:xfrm>
            <a:off x="3484375" y="5318861"/>
            <a:ext cx="1225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Sigmoid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306EEB3A-5BC7-49F6-A72F-C55615E75DCF}"/>
              </a:ext>
            </a:extLst>
          </p:cNvPr>
          <p:cNvSpPr/>
          <p:nvPr/>
        </p:nvSpPr>
        <p:spPr>
          <a:xfrm>
            <a:off x="6618236" y="3411610"/>
            <a:ext cx="2369034" cy="180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5CAB44AD-8F8C-45BA-9DB5-37E0AB4DFEFB}"/>
              </a:ext>
            </a:extLst>
          </p:cNvPr>
          <p:cNvSpPr txBox="1"/>
          <p:nvPr/>
        </p:nvSpPr>
        <p:spPr>
          <a:xfrm>
            <a:off x="7510163" y="5216573"/>
            <a:ext cx="1041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tanh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2844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FD40E2-EE83-48E3-AE6E-31876307DEBF}"/>
              </a:ext>
            </a:extLst>
          </p:cNvPr>
          <p:cNvSpPr txBox="1"/>
          <p:nvPr/>
        </p:nvSpPr>
        <p:spPr>
          <a:xfrm>
            <a:off x="164418" y="1094202"/>
            <a:ext cx="11656742" cy="83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기울기 소실 </a:t>
            </a:r>
            <a:r>
              <a:rPr lang="en-US" altLang="ko-KR" b="1" dirty="0"/>
              <a:t>(Vanishing gradient) </a:t>
            </a:r>
            <a:r>
              <a:rPr lang="ko-KR" altLang="en-US" b="1" dirty="0"/>
              <a:t>원인</a:t>
            </a:r>
            <a:r>
              <a:rPr lang="en-US" altLang="ko-KR" b="1" dirty="0"/>
              <a:t>: </a:t>
            </a:r>
            <a:r>
              <a:rPr lang="ko-KR" altLang="en-US" b="1" dirty="0"/>
              <a:t>활성화 함수 </a:t>
            </a:r>
            <a:r>
              <a:rPr lang="en-US" altLang="ko-KR" b="1" dirty="0"/>
              <a:t>(Activation function)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C4A8A-DA7A-4925-9B77-516FCFEC5B9C}"/>
              </a:ext>
            </a:extLst>
          </p:cNvPr>
          <p:cNvSpPr txBox="1"/>
          <p:nvPr/>
        </p:nvSpPr>
        <p:spPr>
          <a:xfrm>
            <a:off x="94876" y="540548"/>
            <a:ext cx="29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Vanishing Gradient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371D4A-5B5F-4AB1-8BD4-4A1C3358C71E}"/>
                  </a:ext>
                </a:extLst>
              </p:cNvPr>
              <p:cNvSpPr txBox="1"/>
              <p:nvPr/>
            </p:nvSpPr>
            <p:spPr>
              <a:xfrm>
                <a:off x="171554" y="5539072"/>
                <a:ext cx="1450782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100" dirty="0"/>
                  <a:t> Input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100" dirty="0"/>
                  <a:t> Output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/>
                  <a:t>: </a:t>
                </a:r>
                <a:r>
                  <a:rPr lang="ko-KR" altLang="en-US" sz="1100" dirty="0"/>
                  <a:t>가중치</a:t>
                </a:r>
                <a:endParaRPr lang="en-US" altLang="ko-KR" sz="11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/>
                  <a:t>: </a:t>
                </a:r>
                <a:r>
                  <a:rPr lang="ko-KR" altLang="en-US" sz="1100" dirty="0"/>
                  <a:t>은닉층의 입력 값</a:t>
                </a:r>
                <a:endParaRPr lang="en-US" altLang="ko-KR" sz="11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/>
                  <a:t>: </a:t>
                </a:r>
                <a:r>
                  <a:rPr lang="ko-KR" altLang="en-US" sz="1100" dirty="0"/>
                  <a:t>은닉층의 출력 값</a:t>
                </a:r>
                <a:endParaRPr lang="en-US" altLang="ko-KR" sz="1100" dirty="0"/>
              </a:p>
              <a:p>
                <a14:m>
                  <m:oMath xmlns:m="http://schemas.openxmlformats.org/officeDocument/2006/math">
                    <m:r>
                      <a:rPr lang="ko-KR" altLang="en-US" sz="11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100" dirty="0"/>
                  <a:t>: Sigmoid function</a:t>
                </a:r>
                <a:r>
                  <a:rPr lang="ko-KR" altLang="en-US" sz="1100" dirty="0"/>
                  <a:t> </a:t>
                </a:r>
                <a:endParaRPr lang="en-US" altLang="ko-KR" sz="11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371D4A-5B5F-4AB1-8BD4-4A1C3358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54" y="5539072"/>
                <a:ext cx="1450782" cy="1107996"/>
              </a:xfrm>
              <a:prstGeom prst="rect">
                <a:avLst/>
              </a:prstGeom>
              <a:blipFill>
                <a:blip r:embed="rId2"/>
                <a:stretch>
                  <a:fillRect t="-552" b="-33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45BF314-39FB-40D9-80E9-375567193E2B}"/>
                  </a:ext>
                </a:extLst>
              </p:cNvPr>
              <p:cNvSpPr/>
              <p:nvPr/>
            </p:nvSpPr>
            <p:spPr>
              <a:xfrm>
                <a:off x="600291" y="2051886"/>
                <a:ext cx="495903" cy="495903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45BF314-39FB-40D9-80E9-375567193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1" y="2051886"/>
                <a:ext cx="495903" cy="4959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5BB5E1FB-A363-4095-BDCC-33EDBE39B977}"/>
                  </a:ext>
                </a:extLst>
              </p:cNvPr>
              <p:cNvSpPr/>
              <p:nvPr/>
            </p:nvSpPr>
            <p:spPr>
              <a:xfrm>
                <a:off x="1435033" y="2149241"/>
                <a:ext cx="305440" cy="30544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5BB5E1FB-A363-4095-BDCC-33EDBE39B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033" y="2149241"/>
                <a:ext cx="305440" cy="30544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7B8777BA-F387-40E7-9AE9-0D96D0E37AD2}"/>
                  </a:ext>
                </a:extLst>
              </p:cNvPr>
              <p:cNvSpPr/>
              <p:nvPr/>
            </p:nvSpPr>
            <p:spPr>
              <a:xfrm>
                <a:off x="550109" y="3036445"/>
                <a:ext cx="495903" cy="495903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7B8777BA-F387-40E7-9AE9-0D96D0E37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09" y="3036445"/>
                <a:ext cx="495903" cy="49590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2B62FC18-4672-407B-BEDE-34CFFE551B32}"/>
                  </a:ext>
                </a:extLst>
              </p:cNvPr>
              <p:cNvSpPr/>
              <p:nvPr/>
            </p:nvSpPr>
            <p:spPr>
              <a:xfrm>
                <a:off x="2036790" y="2058732"/>
                <a:ext cx="495903" cy="49590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2B62FC18-4672-407B-BEDE-34CFFE551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790" y="2058732"/>
                <a:ext cx="495903" cy="49590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1FD5A5F9-6996-4A94-8567-373ED6F98D3E}"/>
                  </a:ext>
                </a:extLst>
              </p:cNvPr>
              <p:cNvSpPr/>
              <p:nvPr/>
            </p:nvSpPr>
            <p:spPr>
              <a:xfrm>
                <a:off x="2846631" y="2153963"/>
                <a:ext cx="305440" cy="30544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1FD5A5F9-6996-4A94-8567-373ED6F98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631" y="2153963"/>
                <a:ext cx="305440" cy="30544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6084E14E-CE0C-410F-8D52-8C9B7A7A93BB}"/>
                  </a:ext>
                </a:extLst>
              </p:cNvPr>
              <p:cNvSpPr/>
              <p:nvPr/>
            </p:nvSpPr>
            <p:spPr>
              <a:xfrm>
                <a:off x="3473289" y="2058732"/>
                <a:ext cx="495903" cy="49590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6084E14E-CE0C-410F-8D52-8C9B7A7A9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289" y="2058732"/>
                <a:ext cx="495903" cy="49590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CB26E7E1-FAA3-49F4-802F-F6AB292C79A3}"/>
                  </a:ext>
                </a:extLst>
              </p:cNvPr>
              <p:cNvSpPr/>
              <p:nvPr/>
            </p:nvSpPr>
            <p:spPr>
              <a:xfrm>
                <a:off x="3480353" y="3032580"/>
                <a:ext cx="495903" cy="495903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CB26E7E1-FAA3-49F4-802F-F6AB292C7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353" y="3032580"/>
                <a:ext cx="495903" cy="49590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7EC8BB9C-EE1E-4EEC-9D90-936F7BEAF975}"/>
                  </a:ext>
                </a:extLst>
              </p:cNvPr>
              <p:cNvSpPr/>
              <p:nvPr/>
            </p:nvSpPr>
            <p:spPr>
              <a:xfrm>
                <a:off x="4305116" y="2153963"/>
                <a:ext cx="305440" cy="30544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7EC8BB9C-EE1E-4EEC-9D90-936F7BEAF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116" y="2153963"/>
                <a:ext cx="305440" cy="30544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5B876CA8-608C-44D8-B608-AC692476CBE8}"/>
                  </a:ext>
                </a:extLst>
              </p:cNvPr>
              <p:cNvSpPr/>
              <p:nvPr/>
            </p:nvSpPr>
            <p:spPr>
              <a:xfrm>
                <a:off x="4922465" y="2058732"/>
                <a:ext cx="495903" cy="49590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5B876CA8-608C-44D8-B608-AC692476C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65" y="2058732"/>
                <a:ext cx="495903" cy="49590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1D222CA-B43A-4E89-A446-5E6628F23C30}"/>
                  </a:ext>
                </a:extLst>
              </p:cNvPr>
              <p:cNvSpPr/>
              <p:nvPr/>
            </p:nvSpPr>
            <p:spPr>
              <a:xfrm>
                <a:off x="5698716" y="2153963"/>
                <a:ext cx="305440" cy="30544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1D222CA-B43A-4E89-A446-5E6628F23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716" y="2153963"/>
                <a:ext cx="305440" cy="30544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0418A020-13FB-4C10-A7FF-D51F2E2930BB}"/>
                  </a:ext>
                </a:extLst>
              </p:cNvPr>
              <p:cNvSpPr/>
              <p:nvPr/>
            </p:nvSpPr>
            <p:spPr>
              <a:xfrm>
                <a:off x="6353386" y="2059683"/>
                <a:ext cx="495903" cy="49590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0418A020-13FB-4C10-A7FF-D51F2E293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386" y="2059683"/>
                <a:ext cx="495903" cy="49590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051FADB7-18E0-418C-B696-4B5042EE8FC2}"/>
                  </a:ext>
                </a:extLst>
              </p:cNvPr>
              <p:cNvSpPr/>
              <p:nvPr/>
            </p:nvSpPr>
            <p:spPr>
              <a:xfrm>
                <a:off x="6349383" y="3032579"/>
                <a:ext cx="495903" cy="495903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051FADB7-18E0-418C-B696-4B5042EE8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383" y="3032579"/>
                <a:ext cx="495903" cy="49590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AF524047-50E8-4676-906A-25093EE3A8CC}"/>
                  </a:ext>
                </a:extLst>
              </p:cNvPr>
              <p:cNvSpPr/>
              <p:nvPr/>
            </p:nvSpPr>
            <p:spPr>
              <a:xfrm>
                <a:off x="7177737" y="2153963"/>
                <a:ext cx="305440" cy="30544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AF524047-50E8-4676-906A-25093EE3A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737" y="2153963"/>
                <a:ext cx="305440" cy="30544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65CEB82-ADD9-464E-82A0-D1BD9FDA1B35}"/>
                  </a:ext>
                </a:extLst>
              </p:cNvPr>
              <p:cNvSpPr/>
              <p:nvPr/>
            </p:nvSpPr>
            <p:spPr>
              <a:xfrm>
                <a:off x="7820942" y="2058732"/>
                <a:ext cx="495903" cy="49590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65CEB82-ADD9-464E-82A0-D1BD9FDA1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942" y="2058732"/>
                <a:ext cx="495903" cy="49590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4A43F021-42C1-48E2-91DA-BED3B56C8C2E}"/>
                  </a:ext>
                </a:extLst>
              </p:cNvPr>
              <p:cNvSpPr/>
              <p:nvPr/>
            </p:nvSpPr>
            <p:spPr>
              <a:xfrm>
                <a:off x="8675198" y="2149241"/>
                <a:ext cx="305440" cy="30544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4A43F021-42C1-48E2-91DA-BED3B56C8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198" y="2149241"/>
                <a:ext cx="305440" cy="30544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390C709-93E8-4546-B5F6-1203FD8E1FB0}"/>
                  </a:ext>
                </a:extLst>
              </p:cNvPr>
              <p:cNvSpPr/>
              <p:nvPr/>
            </p:nvSpPr>
            <p:spPr>
              <a:xfrm>
                <a:off x="9328906" y="2058732"/>
                <a:ext cx="495903" cy="49590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390C709-93E8-4546-B5F6-1203FD8E1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906" y="2058732"/>
                <a:ext cx="495903" cy="495903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AECF03E0-5965-41B4-9640-25307619FF40}"/>
                  </a:ext>
                </a:extLst>
              </p:cNvPr>
              <p:cNvSpPr/>
              <p:nvPr/>
            </p:nvSpPr>
            <p:spPr>
              <a:xfrm>
                <a:off x="9328905" y="3032578"/>
                <a:ext cx="495903" cy="495903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AECF03E0-5965-41B4-9640-25307619F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905" y="3032578"/>
                <a:ext cx="495903" cy="495903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57EB508F-0F55-481E-BDEB-E2B0930A1663}"/>
                  </a:ext>
                </a:extLst>
              </p:cNvPr>
              <p:cNvSpPr/>
              <p:nvPr/>
            </p:nvSpPr>
            <p:spPr>
              <a:xfrm>
                <a:off x="11117234" y="2536676"/>
                <a:ext cx="495903" cy="495903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57EB508F-0F55-481E-BDEB-E2B0930A1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234" y="2536676"/>
                <a:ext cx="495903" cy="49590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9489ED72-7DED-40E3-A947-615DF4186726}"/>
                  </a:ext>
                </a:extLst>
              </p:cNvPr>
              <p:cNvSpPr/>
              <p:nvPr/>
            </p:nvSpPr>
            <p:spPr>
              <a:xfrm>
                <a:off x="10247146" y="2631908"/>
                <a:ext cx="305440" cy="30544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9489ED72-7DED-40E3-A947-615DF4186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146" y="2631908"/>
                <a:ext cx="305440" cy="30544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E41539E-977C-4F8F-B60C-95B435C90870}"/>
              </a:ext>
            </a:extLst>
          </p:cNvPr>
          <p:cNvCxnSpPr>
            <a:stCxn id="7" idx="6"/>
            <a:endCxn id="58" idx="2"/>
          </p:cNvCxnSpPr>
          <p:nvPr/>
        </p:nvCxnSpPr>
        <p:spPr>
          <a:xfrm>
            <a:off x="1096194" y="2299838"/>
            <a:ext cx="338839" cy="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1B15C52-5ECC-441B-9EDC-F9E679625D1F}"/>
              </a:ext>
            </a:extLst>
          </p:cNvPr>
          <p:cNvCxnSpPr>
            <a:cxnSpLocks/>
            <a:stCxn id="59" idx="7"/>
            <a:endCxn id="58" idx="3"/>
          </p:cNvCxnSpPr>
          <p:nvPr/>
        </p:nvCxnSpPr>
        <p:spPr>
          <a:xfrm flipV="1">
            <a:off x="973389" y="2409950"/>
            <a:ext cx="506375" cy="69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D7754F3-7316-45FB-AEBD-5644991B13D5}"/>
              </a:ext>
            </a:extLst>
          </p:cNvPr>
          <p:cNvCxnSpPr>
            <a:stCxn id="58" idx="6"/>
            <a:endCxn id="60" idx="2"/>
          </p:cNvCxnSpPr>
          <p:nvPr/>
        </p:nvCxnSpPr>
        <p:spPr>
          <a:xfrm>
            <a:off x="1740473" y="2301961"/>
            <a:ext cx="296317" cy="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C0C9A6F-C647-45E6-AD89-87AFD19C1548}"/>
              </a:ext>
            </a:extLst>
          </p:cNvPr>
          <p:cNvCxnSpPr>
            <a:stCxn id="60" idx="6"/>
            <a:endCxn id="62" idx="2"/>
          </p:cNvCxnSpPr>
          <p:nvPr/>
        </p:nvCxnSpPr>
        <p:spPr>
          <a:xfrm flipV="1">
            <a:off x="2532693" y="2306683"/>
            <a:ext cx="3139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9096B98-8ABE-4B63-BD3C-8B689920E8EE}"/>
              </a:ext>
            </a:extLst>
          </p:cNvPr>
          <p:cNvCxnSpPr>
            <a:stCxn id="62" idx="6"/>
            <a:endCxn id="63" idx="2"/>
          </p:cNvCxnSpPr>
          <p:nvPr/>
        </p:nvCxnSpPr>
        <p:spPr>
          <a:xfrm>
            <a:off x="3152071" y="2306683"/>
            <a:ext cx="3212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80E007C6-F461-4821-AC40-7572CE73F582}"/>
              </a:ext>
            </a:extLst>
          </p:cNvPr>
          <p:cNvCxnSpPr>
            <a:stCxn id="63" idx="6"/>
            <a:endCxn id="66" idx="2"/>
          </p:cNvCxnSpPr>
          <p:nvPr/>
        </p:nvCxnSpPr>
        <p:spPr>
          <a:xfrm flipV="1">
            <a:off x="3969192" y="2306683"/>
            <a:ext cx="3359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289B702-EB72-4D47-90D5-6E214D72DA4A}"/>
              </a:ext>
            </a:extLst>
          </p:cNvPr>
          <p:cNvCxnSpPr>
            <a:cxnSpLocks/>
            <a:stCxn id="64" idx="7"/>
            <a:endCxn id="66" idx="3"/>
          </p:cNvCxnSpPr>
          <p:nvPr/>
        </p:nvCxnSpPr>
        <p:spPr>
          <a:xfrm flipV="1">
            <a:off x="3903633" y="2414672"/>
            <a:ext cx="446214" cy="69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FEEDF05-7167-4621-87AD-160A1CF296DB}"/>
              </a:ext>
            </a:extLst>
          </p:cNvPr>
          <p:cNvCxnSpPr>
            <a:stCxn id="66" idx="6"/>
            <a:endCxn id="68" idx="2"/>
          </p:cNvCxnSpPr>
          <p:nvPr/>
        </p:nvCxnSpPr>
        <p:spPr>
          <a:xfrm>
            <a:off x="4610556" y="2306683"/>
            <a:ext cx="3119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9B9BED0-79B8-4DDD-BD74-353D5E48B253}"/>
              </a:ext>
            </a:extLst>
          </p:cNvPr>
          <p:cNvCxnSpPr>
            <a:stCxn id="68" idx="6"/>
            <a:endCxn id="69" idx="2"/>
          </p:cNvCxnSpPr>
          <p:nvPr/>
        </p:nvCxnSpPr>
        <p:spPr>
          <a:xfrm flipV="1">
            <a:off x="5418368" y="2306683"/>
            <a:ext cx="2803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38D67FE-3353-416C-AF27-F2F45F901C66}"/>
              </a:ext>
            </a:extLst>
          </p:cNvPr>
          <p:cNvCxnSpPr>
            <a:stCxn id="69" idx="6"/>
            <a:endCxn id="70" idx="2"/>
          </p:cNvCxnSpPr>
          <p:nvPr/>
        </p:nvCxnSpPr>
        <p:spPr>
          <a:xfrm>
            <a:off x="6004156" y="2306683"/>
            <a:ext cx="349230" cy="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2339137-B9D9-4B32-9A38-78071B9DBCEE}"/>
              </a:ext>
            </a:extLst>
          </p:cNvPr>
          <p:cNvCxnSpPr>
            <a:stCxn id="70" idx="6"/>
            <a:endCxn id="72" idx="2"/>
          </p:cNvCxnSpPr>
          <p:nvPr/>
        </p:nvCxnSpPr>
        <p:spPr>
          <a:xfrm flipV="1">
            <a:off x="6849289" y="2306683"/>
            <a:ext cx="328448" cy="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585E1C1-A595-4656-9436-BACA8168B70F}"/>
              </a:ext>
            </a:extLst>
          </p:cNvPr>
          <p:cNvCxnSpPr>
            <a:cxnSpLocks/>
            <a:stCxn id="71" idx="7"/>
            <a:endCxn id="72" idx="3"/>
          </p:cNvCxnSpPr>
          <p:nvPr/>
        </p:nvCxnSpPr>
        <p:spPr>
          <a:xfrm flipV="1">
            <a:off x="6772663" y="2414672"/>
            <a:ext cx="449805" cy="69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EB0CEF8B-59ED-4E21-AB7E-DD7E1ECBA387}"/>
              </a:ext>
            </a:extLst>
          </p:cNvPr>
          <p:cNvCxnSpPr>
            <a:stCxn id="72" idx="6"/>
            <a:endCxn id="73" idx="2"/>
          </p:cNvCxnSpPr>
          <p:nvPr/>
        </p:nvCxnSpPr>
        <p:spPr>
          <a:xfrm>
            <a:off x="7483177" y="2306683"/>
            <a:ext cx="3377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40F133DD-D04D-4D5E-A53D-4866EDFCC122}"/>
              </a:ext>
            </a:extLst>
          </p:cNvPr>
          <p:cNvCxnSpPr>
            <a:stCxn id="73" idx="6"/>
            <a:endCxn id="74" idx="2"/>
          </p:cNvCxnSpPr>
          <p:nvPr/>
        </p:nvCxnSpPr>
        <p:spPr>
          <a:xfrm flipV="1">
            <a:off x="8316845" y="2301961"/>
            <a:ext cx="358353" cy="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98C2FCC6-7DA8-4D72-8A14-868B6182B187}"/>
              </a:ext>
            </a:extLst>
          </p:cNvPr>
          <p:cNvCxnSpPr>
            <a:stCxn id="74" idx="6"/>
            <a:endCxn id="75" idx="2"/>
          </p:cNvCxnSpPr>
          <p:nvPr/>
        </p:nvCxnSpPr>
        <p:spPr>
          <a:xfrm>
            <a:off x="8980638" y="2301961"/>
            <a:ext cx="348268" cy="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FC9D77DE-4F2B-4475-A3FE-0EC502D3C140}"/>
              </a:ext>
            </a:extLst>
          </p:cNvPr>
          <p:cNvCxnSpPr>
            <a:stCxn id="75" idx="6"/>
            <a:endCxn id="78" idx="1"/>
          </p:cNvCxnSpPr>
          <p:nvPr/>
        </p:nvCxnSpPr>
        <p:spPr>
          <a:xfrm>
            <a:off x="9824809" y="2306684"/>
            <a:ext cx="467068" cy="3699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E838821-D228-41B7-9B8B-92DDDE3534B1}"/>
              </a:ext>
            </a:extLst>
          </p:cNvPr>
          <p:cNvCxnSpPr>
            <a:stCxn id="76" idx="6"/>
            <a:endCxn id="78" idx="3"/>
          </p:cNvCxnSpPr>
          <p:nvPr/>
        </p:nvCxnSpPr>
        <p:spPr>
          <a:xfrm flipV="1">
            <a:off x="9824808" y="2892617"/>
            <a:ext cx="467069" cy="38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8EE2D27F-5F4A-4127-AAD4-06E2EF6B3B09}"/>
              </a:ext>
            </a:extLst>
          </p:cNvPr>
          <p:cNvCxnSpPr>
            <a:stCxn id="78" idx="6"/>
            <a:endCxn id="77" idx="2"/>
          </p:cNvCxnSpPr>
          <p:nvPr/>
        </p:nvCxnSpPr>
        <p:spPr>
          <a:xfrm>
            <a:off x="10552586" y="2784628"/>
            <a:ext cx="564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87BEA94-7D75-47CE-A3E9-A2496B30AD4F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Vanishing Gradient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86174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1081AF33-092F-42E1-BCA2-64D27D1C443E}"/>
              </a:ext>
            </a:extLst>
          </p:cNvPr>
          <p:cNvSpPr/>
          <p:nvPr/>
        </p:nvSpPr>
        <p:spPr>
          <a:xfrm>
            <a:off x="9096180" y="2306683"/>
            <a:ext cx="2646933" cy="1314673"/>
          </a:xfrm>
          <a:custGeom>
            <a:avLst/>
            <a:gdLst>
              <a:gd name="connsiteX0" fmla="*/ 1502014 w 2646933"/>
              <a:gd name="connsiteY0" fmla="*/ 0 h 1202175"/>
              <a:gd name="connsiteX1" fmla="*/ 1502119 w 2646933"/>
              <a:gd name="connsiteY1" fmla="*/ 169 h 1202175"/>
              <a:gd name="connsiteX2" fmla="*/ 2646933 w 2646933"/>
              <a:gd name="connsiteY2" fmla="*/ 169 h 1202175"/>
              <a:gd name="connsiteX3" fmla="*/ 2646933 w 2646933"/>
              <a:gd name="connsiteY3" fmla="*/ 706721 h 1202175"/>
              <a:gd name="connsiteX4" fmla="*/ 1718225 w 2646933"/>
              <a:gd name="connsiteY4" fmla="*/ 706721 h 1202175"/>
              <a:gd name="connsiteX5" fmla="*/ 918647 w 2646933"/>
              <a:gd name="connsiteY5" fmla="*/ 1202175 h 1202175"/>
              <a:gd name="connsiteX6" fmla="*/ 918208 w 2646933"/>
              <a:gd name="connsiteY6" fmla="*/ 1201466 h 1202175"/>
              <a:gd name="connsiteX7" fmla="*/ 0 w 2646933"/>
              <a:gd name="connsiteY7" fmla="*/ 1201466 h 1202175"/>
              <a:gd name="connsiteX8" fmla="*/ 0 w 2646933"/>
              <a:gd name="connsiteY8" fmla="*/ 490237 h 1202175"/>
              <a:gd name="connsiteX9" fmla="*/ 710855 w 2646933"/>
              <a:gd name="connsiteY9" fmla="*/ 490237 h 1202175"/>
              <a:gd name="connsiteX10" fmla="*/ 1501137 w 2646933"/>
              <a:gd name="connsiteY10" fmla="*/ 544 h 1202175"/>
              <a:gd name="connsiteX11" fmla="*/ 1501137 w 2646933"/>
              <a:gd name="connsiteY11" fmla="*/ 169 h 1202175"/>
              <a:gd name="connsiteX12" fmla="*/ 1501741 w 2646933"/>
              <a:gd name="connsiteY12" fmla="*/ 169 h 120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46933" h="1202175">
                <a:moveTo>
                  <a:pt x="1502014" y="0"/>
                </a:moveTo>
                <a:lnTo>
                  <a:pt x="1502119" y="169"/>
                </a:lnTo>
                <a:lnTo>
                  <a:pt x="2646933" y="169"/>
                </a:lnTo>
                <a:lnTo>
                  <a:pt x="2646933" y="706721"/>
                </a:lnTo>
                <a:lnTo>
                  <a:pt x="1718225" y="706721"/>
                </a:lnTo>
                <a:lnTo>
                  <a:pt x="918647" y="1202175"/>
                </a:lnTo>
                <a:lnTo>
                  <a:pt x="918208" y="1201466"/>
                </a:lnTo>
                <a:lnTo>
                  <a:pt x="0" y="1201466"/>
                </a:lnTo>
                <a:lnTo>
                  <a:pt x="0" y="490237"/>
                </a:lnTo>
                <a:lnTo>
                  <a:pt x="710855" y="490237"/>
                </a:lnTo>
                <a:lnTo>
                  <a:pt x="1501137" y="544"/>
                </a:lnTo>
                <a:lnTo>
                  <a:pt x="1501137" y="169"/>
                </a:lnTo>
                <a:lnTo>
                  <a:pt x="1501741" y="169"/>
                </a:lnTo>
                <a:close/>
              </a:path>
            </a:pathLst>
          </a:custGeom>
          <a:solidFill>
            <a:srgbClr val="7030A0">
              <a:alpha val="30000"/>
            </a:srgb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D40E2-EE83-48E3-AE6E-31876307DEBF}"/>
              </a:ext>
            </a:extLst>
          </p:cNvPr>
          <p:cNvSpPr txBox="1"/>
          <p:nvPr/>
        </p:nvSpPr>
        <p:spPr>
          <a:xfrm>
            <a:off x="164418" y="1094202"/>
            <a:ext cx="11656742" cy="83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기울기 소실 </a:t>
            </a:r>
            <a:r>
              <a:rPr lang="en-US" altLang="ko-KR" b="1" dirty="0"/>
              <a:t>(Vanishing gradient) </a:t>
            </a:r>
            <a:r>
              <a:rPr lang="ko-KR" altLang="en-US" b="1" dirty="0"/>
              <a:t>원인</a:t>
            </a:r>
            <a:r>
              <a:rPr lang="en-US" altLang="ko-KR" b="1" dirty="0"/>
              <a:t>: </a:t>
            </a:r>
            <a:r>
              <a:rPr lang="ko-KR" altLang="en-US" b="1" dirty="0"/>
              <a:t>활성화 함수 </a:t>
            </a:r>
            <a:r>
              <a:rPr lang="en-US" altLang="ko-KR" b="1" dirty="0"/>
              <a:t>(Activation function)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C4A8A-DA7A-4925-9B77-516FCFEC5B9C}"/>
              </a:ext>
            </a:extLst>
          </p:cNvPr>
          <p:cNvSpPr txBox="1"/>
          <p:nvPr/>
        </p:nvSpPr>
        <p:spPr>
          <a:xfrm>
            <a:off x="94876" y="540548"/>
            <a:ext cx="29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Vanishing Gradient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371D4A-5B5F-4AB1-8BD4-4A1C3358C71E}"/>
                  </a:ext>
                </a:extLst>
              </p:cNvPr>
              <p:cNvSpPr txBox="1"/>
              <p:nvPr/>
            </p:nvSpPr>
            <p:spPr>
              <a:xfrm>
                <a:off x="171554" y="5539072"/>
                <a:ext cx="1450782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100" dirty="0"/>
                  <a:t> Input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100" dirty="0"/>
                  <a:t> Output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/>
                  <a:t>: </a:t>
                </a:r>
                <a:r>
                  <a:rPr lang="ko-KR" altLang="en-US" sz="1100" dirty="0"/>
                  <a:t>가중치</a:t>
                </a:r>
                <a:endParaRPr lang="en-US" altLang="ko-KR" sz="11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/>
                  <a:t>: </a:t>
                </a:r>
                <a:r>
                  <a:rPr lang="ko-KR" altLang="en-US" sz="1100" dirty="0"/>
                  <a:t>은닉층의 입력 값</a:t>
                </a:r>
                <a:endParaRPr lang="en-US" altLang="ko-KR" sz="11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/>
                  <a:t>: </a:t>
                </a:r>
                <a:r>
                  <a:rPr lang="ko-KR" altLang="en-US" sz="1100" dirty="0"/>
                  <a:t>은닉층의 출력 값</a:t>
                </a:r>
                <a:endParaRPr lang="en-US" altLang="ko-KR" sz="1100" dirty="0"/>
              </a:p>
              <a:p>
                <a14:m>
                  <m:oMath xmlns:m="http://schemas.openxmlformats.org/officeDocument/2006/math">
                    <m:r>
                      <a:rPr lang="ko-KR" altLang="en-US" sz="11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100" dirty="0"/>
                  <a:t>: Sigmoid function</a:t>
                </a:r>
                <a:r>
                  <a:rPr lang="ko-KR" altLang="en-US" sz="1100" dirty="0"/>
                  <a:t> </a:t>
                </a:r>
                <a:endParaRPr lang="en-US" altLang="ko-KR" sz="11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371D4A-5B5F-4AB1-8BD4-4A1C3358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54" y="5539072"/>
                <a:ext cx="1450782" cy="1107996"/>
              </a:xfrm>
              <a:prstGeom prst="rect">
                <a:avLst/>
              </a:prstGeom>
              <a:blipFill>
                <a:blip r:embed="rId3"/>
                <a:stretch>
                  <a:fillRect t="-552" b="-33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45BF314-39FB-40D9-80E9-375567193E2B}"/>
                  </a:ext>
                </a:extLst>
              </p:cNvPr>
              <p:cNvSpPr/>
              <p:nvPr/>
            </p:nvSpPr>
            <p:spPr>
              <a:xfrm>
                <a:off x="600291" y="2051886"/>
                <a:ext cx="495903" cy="495903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45BF314-39FB-40D9-80E9-375567193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1" y="2051886"/>
                <a:ext cx="495903" cy="4959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5BB5E1FB-A363-4095-BDCC-33EDBE39B977}"/>
                  </a:ext>
                </a:extLst>
              </p:cNvPr>
              <p:cNvSpPr/>
              <p:nvPr/>
            </p:nvSpPr>
            <p:spPr>
              <a:xfrm>
                <a:off x="1435033" y="2149241"/>
                <a:ext cx="305440" cy="30544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5BB5E1FB-A363-4095-BDCC-33EDBE39B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033" y="2149241"/>
                <a:ext cx="305440" cy="3054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7B8777BA-F387-40E7-9AE9-0D96D0E37AD2}"/>
                  </a:ext>
                </a:extLst>
              </p:cNvPr>
              <p:cNvSpPr/>
              <p:nvPr/>
            </p:nvSpPr>
            <p:spPr>
              <a:xfrm>
                <a:off x="550109" y="3036445"/>
                <a:ext cx="495903" cy="495903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7B8777BA-F387-40E7-9AE9-0D96D0E37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09" y="3036445"/>
                <a:ext cx="495903" cy="49590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2B62FC18-4672-407B-BEDE-34CFFE551B32}"/>
                  </a:ext>
                </a:extLst>
              </p:cNvPr>
              <p:cNvSpPr/>
              <p:nvPr/>
            </p:nvSpPr>
            <p:spPr>
              <a:xfrm>
                <a:off x="2036790" y="2058732"/>
                <a:ext cx="495903" cy="49590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2B62FC18-4672-407B-BEDE-34CFFE551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790" y="2058732"/>
                <a:ext cx="495903" cy="49590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1FD5A5F9-6996-4A94-8567-373ED6F98D3E}"/>
                  </a:ext>
                </a:extLst>
              </p:cNvPr>
              <p:cNvSpPr/>
              <p:nvPr/>
            </p:nvSpPr>
            <p:spPr>
              <a:xfrm>
                <a:off x="2846631" y="2153963"/>
                <a:ext cx="305440" cy="30544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1FD5A5F9-6996-4A94-8567-373ED6F98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631" y="2153963"/>
                <a:ext cx="305440" cy="3054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6084E14E-CE0C-410F-8D52-8C9B7A7A93BB}"/>
                  </a:ext>
                </a:extLst>
              </p:cNvPr>
              <p:cNvSpPr/>
              <p:nvPr/>
            </p:nvSpPr>
            <p:spPr>
              <a:xfrm>
                <a:off x="3473289" y="2058732"/>
                <a:ext cx="495903" cy="49590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6084E14E-CE0C-410F-8D52-8C9B7A7A9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289" y="2058732"/>
                <a:ext cx="495903" cy="49590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CB26E7E1-FAA3-49F4-802F-F6AB292C79A3}"/>
                  </a:ext>
                </a:extLst>
              </p:cNvPr>
              <p:cNvSpPr/>
              <p:nvPr/>
            </p:nvSpPr>
            <p:spPr>
              <a:xfrm>
                <a:off x="3480353" y="3032580"/>
                <a:ext cx="495903" cy="495903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CB26E7E1-FAA3-49F4-802F-F6AB292C7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353" y="3032580"/>
                <a:ext cx="495903" cy="49590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7EC8BB9C-EE1E-4EEC-9D90-936F7BEAF975}"/>
                  </a:ext>
                </a:extLst>
              </p:cNvPr>
              <p:cNvSpPr/>
              <p:nvPr/>
            </p:nvSpPr>
            <p:spPr>
              <a:xfrm>
                <a:off x="4305116" y="2153963"/>
                <a:ext cx="305440" cy="30544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7EC8BB9C-EE1E-4EEC-9D90-936F7BEAF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116" y="2153963"/>
                <a:ext cx="305440" cy="30544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5B876CA8-608C-44D8-B608-AC692476CBE8}"/>
                  </a:ext>
                </a:extLst>
              </p:cNvPr>
              <p:cNvSpPr/>
              <p:nvPr/>
            </p:nvSpPr>
            <p:spPr>
              <a:xfrm>
                <a:off x="4922465" y="2058732"/>
                <a:ext cx="495903" cy="49590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5B876CA8-608C-44D8-B608-AC692476C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65" y="2058732"/>
                <a:ext cx="495903" cy="49590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1D222CA-B43A-4E89-A446-5E6628F23C30}"/>
                  </a:ext>
                </a:extLst>
              </p:cNvPr>
              <p:cNvSpPr/>
              <p:nvPr/>
            </p:nvSpPr>
            <p:spPr>
              <a:xfrm>
                <a:off x="5698716" y="2153963"/>
                <a:ext cx="305440" cy="30544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1D222CA-B43A-4E89-A446-5E6628F23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716" y="2153963"/>
                <a:ext cx="305440" cy="3054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0418A020-13FB-4C10-A7FF-D51F2E2930BB}"/>
                  </a:ext>
                </a:extLst>
              </p:cNvPr>
              <p:cNvSpPr/>
              <p:nvPr/>
            </p:nvSpPr>
            <p:spPr>
              <a:xfrm>
                <a:off x="6353386" y="2059683"/>
                <a:ext cx="495903" cy="49590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0418A020-13FB-4C10-A7FF-D51F2E293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386" y="2059683"/>
                <a:ext cx="495903" cy="49590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051FADB7-18E0-418C-B696-4B5042EE8FC2}"/>
                  </a:ext>
                </a:extLst>
              </p:cNvPr>
              <p:cNvSpPr/>
              <p:nvPr/>
            </p:nvSpPr>
            <p:spPr>
              <a:xfrm>
                <a:off x="6349383" y="3032579"/>
                <a:ext cx="495903" cy="495903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051FADB7-18E0-418C-B696-4B5042EE8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383" y="3032579"/>
                <a:ext cx="495903" cy="49590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AF524047-50E8-4676-906A-25093EE3A8CC}"/>
                  </a:ext>
                </a:extLst>
              </p:cNvPr>
              <p:cNvSpPr/>
              <p:nvPr/>
            </p:nvSpPr>
            <p:spPr>
              <a:xfrm>
                <a:off x="7177737" y="2153963"/>
                <a:ext cx="305440" cy="30544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AF524047-50E8-4676-906A-25093EE3A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737" y="2153963"/>
                <a:ext cx="305440" cy="30544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65CEB82-ADD9-464E-82A0-D1BD9FDA1B35}"/>
                  </a:ext>
                </a:extLst>
              </p:cNvPr>
              <p:cNvSpPr/>
              <p:nvPr/>
            </p:nvSpPr>
            <p:spPr>
              <a:xfrm>
                <a:off x="7820942" y="2058732"/>
                <a:ext cx="495903" cy="49590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65CEB82-ADD9-464E-82A0-D1BD9FDA1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942" y="2058732"/>
                <a:ext cx="495903" cy="495903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4A43F021-42C1-48E2-91DA-BED3B56C8C2E}"/>
                  </a:ext>
                </a:extLst>
              </p:cNvPr>
              <p:cNvSpPr/>
              <p:nvPr/>
            </p:nvSpPr>
            <p:spPr>
              <a:xfrm>
                <a:off x="8675198" y="2149241"/>
                <a:ext cx="305440" cy="30544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4A43F021-42C1-48E2-91DA-BED3B56C8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198" y="2149241"/>
                <a:ext cx="305440" cy="30544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390C709-93E8-4546-B5F6-1203FD8E1FB0}"/>
                  </a:ext>
                </a:extLst>
              </p:cNvPr>
              <p:cNvSpPr/>
              <p:nvPr/>
            </p:nvSpPr>
            <p:spPr>
              <a:xfrm>
                <a:off x="9328906" y="2058732"/>
                <a:ext cx="495903" cy="495903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390C709-93E8-4546-B5F6-1203FD8E1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906" y="2058732"/>
                <a:ext cx="495903" cy="495903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AECF03E0-5965-41B4-9640-25307619FF40}"/>
                  </a:ext>
                </a:extLst>
              </p:cNvPr>
              <p:cNvSpPr/>
              <p:nvPr/>
            </p:nvSpPr>
            <p:spPr>
              <a:xfrm>
                <a:off x="9328905" y="3032578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AECF03E0-5965-41B4-9640-25307619F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905" y="3032578"/>
                <a:ext cx="495903" cy="49590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57EB508F-0F55-481E-BDEB-E2B0930A1663}"/>
                  </a:ext>
                </a:extLst>
              </p:cNvPr>
              <p:cNvSpPr/>
              <p:nvPr/>
            </p:nvSpPr>
            <p:spPr>
              <a:xfrm>
                <a:off x="11117234" y="2536676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57EB508F-0F55-481E-BDEB-E2B0930A1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234" y="2536676"/>
                <a:ext cx="495903" cy="495903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1905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9489ED72-7DED-40E3-A947-615DF4186726}"/>
                  </a:ext>
                </a:extLst>
              </p:cNvPr>
              <p:cNvSpPr/>
              <p:nvPr/>
            </p:nvSpPr>
            <p:spPr>
              <a:xfrm>
                <a:off x="10247146" y="2631908"/>
                <a:ext cx="305440" cy="3054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9489ED72-7DED-40E3-A947-615DF4186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146" y="2631908"/>
                <a:ext cx="305440" cy="30544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E41539E-977C-4F8F-B60C-95B435C90870}"/>
              </a:ext>
            </a:extLst>
          </p:cNvPr>
          <p:cNvCxnSpPr>
            <a:stCxn id="7" idx="6"/>
            <a:endCxn id="58" idx="2"/>
          </p:cNvCxnSpPr>
          <p:nvPr/>
        </p:nvCxnSpPr>
        <p:spPr>
          <a:xfrm>
            <a:off x="1096194" y="2299838"/>
            <a:ext cx="338839" cy="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1B15C52-5ECC-441B-9EDC-F9E679625D1F}"/>
              </a:ext>
            </a:extLst>
          </p:cNvPr>
          <p:cNvCxnSpPr>
            <a:cxnSpLocks/>
            <a:stCxn id="59" idx="7"/>
            <a:endCxn id="58" idx="3"/>
          </p:cNvCxnSpPr>
          <p:nvPr/>
        </p:nvCxnSpPr>
        <p:spPr>
          <a:xfrm flipV="1">
            <a:off x="973389" y="2409950"/>
            <a:ext cx="506375" cy="69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D7754F3-7316-45FB-AEBD-5644991B13D5}"/>
              </a:ext>
            </a:extLst>
          </p:cNvPr>
          <p:cNvCxnSpPr>
            <a:stCxn id="58" idx="6"/>
            <a:endCxn id="60" idx="2"/>
          </p:cNvCxnSpPr>
          <p:nvPr/>
        </p:nvCxnSpPr>
        <p:spPr>
          <a:xfrm>
            <a:off x="1740473" y="2301961"/>
            <a:ext cx="296317" cy="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C0C9A6F-C647-45E6-AD89-87AFD19C1548}"/>
              </a:ext>
            </a:extLst>
          </p:cNvPr>
          <p:cNvCxnSpPr>
            <a:stCxn id="60" idx="6"/>
            <a:endCxn id="62" idx="2"/>
          </p:cNvCxnSpPr>
          <p:nvPr/>
        </p:nvCxnSpPr>
        <p:spPr>
          <a:xfrm flipV="1">
            <a:off x="2532693" y="2306683"/>
            <a:ext cx="3139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9096B98-8ABE-4B63-BD3C-8B689920E8EE}"/>
              </a:ext>
            </a:extLst>
          </p:cNvPr>
          <p:cNvCxnSpPr>
            <a:stCxn id="62" idx="6"/>
            <a:endCxn id="63" idx="2"/>
          </p:cNvCxnSpPr>
          <p:nvPr/>
        </p:nvCxnSpPr>
        <p:spPr>
          <a:xfrm>
            <a:off x="3152071" y="2306683"/>
            <a:ext cx="3212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80E007C6-F461-4821-AC40-7572CE73F582}"/>
              </a:ext>
            </a:extLst>
          </p:cNvPr>
          <p:cNvCxnSpPr>
            <a:stCxn id="63" idx="6"/>
            <a:endCxn id="66" idx="2"/>
          </p:cNvCxnSpPr>
          <p:nvPr/>
        </p:nvCxnSpPr>
        <p:spPr>
          <a:xfrm flipV="1">
            <a:off x="3969192" y="2306683"/>
            <a:ext cx="3359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289B702-EB72-4D47-90D5-6E214D72DA4A}"/>
              </a:ext>
            </a:extLst>
          </p:cNvPr>
          <p:cNvCxnSpPr>
            <a:cxnSpLocks/>
            <a:stCxn id="64" idx="7"/>
            <a:endCxn id="66" idx="3"/>
          </p:cNvCxnSpPr>
          <p:nvPr/>
        </p:nvCxnSpPr>
        <p:spPr>
          <a:xfrm flipV="1">
            <a:off x="3903633" y="2414672"/>
            <a:ext cx="446214" cy="69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FEEDF05-7167-4621-87AD-160A1CF296DB}"/>
              </a:ext>
            </a:extLst>
          </p:cNvPr>
          <p:cNvCxnSpPr>
            <a:stCxn id="66" idx="6"/>
            <a:endCxn id="68" idx="2"/>
          </p:cNvCxnSpPr>
          <p:nvPr/>
        </p:nvCxnSpPr>
        <p:spPr>
          <a:xfrm>
            <a:off x="4610556" y="2306683"/>
            <a:ext cx="3119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9B9BED0-79B8-4DDD-BD74-353D5E48B253}"/>
              </a:ext>
            </a:extLst>
          </p:cNvPr>
          <p:cNvCxnSpPr>
            <a:stCxn id="68" idx="6"/>
            <a:endCxn id="69" idx="2"/>
          </p:cNvCxnSpPr>
          <p:nvPr/>
        </p:nvCxnSpPr>
        <p:spPr>
          <a:xfrm flipV="1">
            <a:off x="5418368" y="2306683"/>
            <a:ext cx="2803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38D67FE-3353-416C-AF27-F2F45F901C66}"/>
              </a:ext>
            </a:extLst>
          </p:cNvPr>
          <p:cNvCxnSpPr>
            <a:stCxn id="69" idx="6"/>
            <a:endCxn id="70" idx="2"/>
          </p:cNvCxnSpPr>
          <p:nvPr/>
        </p:nvCxnSpPr>
        <p:spPr>
          <a:xfrm>
            <a:off x="6004156" y="2306683"/>
            <a:ext cx="349230" cy="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2339137-B9D9-4B32-9A38-78071B9DBCEE}"/>
              </a:ext>
            </a:extLst>
          </p:cNvPr>
          <p:cNvCxnSpPr>
            <a:stCxn id="70" idx="6"/>
            <a:endCxn id="72" idx="2"/>
          </p:cNvCxnSpPr>
          <p:nvPr/>
        </p:nvCxnSpPr>
        <p:spPr>
          <a:xfrm flipV="1">
            <a:off x="6849289" y="2306683"/>
            <a:ext cx="328448" cy="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585E1C1-A595-4656-9436-BACA8168B70F}"/>
              </a:ext>
            </a:extLst>
          </p:cNvPr>
          <p:cNvCxnSpPr>
            <a:cxnSpLocks/>
            <a:stCxn id="71" idx="7"/>
            <a:endCxn id="72" idx="3"/>
          </p:cNvCxnSpPr>
          <p:nvPr/>
        </p:nvCxnSpPr>
        <p:spPr>
          <a:xfrm flipV="1">
            <a:off x="6772663" y="2414672"/>
            <a:ext cx="449805" cy="69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EB0CEF8B-59ED-4E21-AB7E-DD7E1ECBA387}"/>
              </a:ext>
            </a:extLst>
          </p:cNvPr>
          <p:cNvCxnSpPr>
            <a:stCxn id="72" idx="6"/>
            <a:endCxn id="73" idx="2"/>
          </p:cNvCxnSpPr>
          <p:nvPr/>
        </p:nvCxnSpPr>
        <p:spPr>
          <a:xfrm>
            <a:off x="7483177" y="2306683"/>
            <a:ext cx="3377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40F133DD-D04D-4D5E-A53D-4866EDFCC122}"/>
              </a:ext>
            </a:extLst>
          </p:cNvPr>
          <p:cNvCxnSpPr>
            <a:stCxn id="73" idx="6"/>
            <a:endCxn id="74" idx="2"/>
          </p:cNvCxnSpPr>
          <p:nvPr/>
        </p:nvCxnSpPr>
        <p:spPr>
          <a:xfrm flipV="1">
            <a:off x="8316845" y="2301961"/>
            <a:ext cx="358353" cy="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98C2FCC6-7DA8-4D72-8A14-868B6182B187}"/>
              </a:ext>
            </a:extLst>
          </p:cNvPr>
          <p:cNvCxnSpPr>
            <a:stCxn id="74" idx="6"/>
            <a:endCxn id="75" idx="2"/>
          </p:cNvCxnSpPr>
          <p:nvPr/>
        </p:nvCxnSpPr>
        <p:spPr>
          <a:xfrm>
            <a:off x="8980638" y="2301961"/>
            <a:ext cx="348268" cy="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FC9D77DE-4F2B-4475-A3FE-0EC502D3C140}"/>
              </a:ext>
            </a:extLst>
          </p:cNvPr>
          <p:cNvCxnSpPr>
            <a:stCxn id="75" idx="6"/>
            <a:endCxn id="78" idx="1"/>
          </p:cNvCxnSpPr>
          <p:nvPr/>
        </p:nvCxnSpPr>
        <p:spPr>
          <a:xfrm>
            <a:off x="9824809" y="2306684"/>
            <a:ext cx="467068" cy="3699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E838821-D228-41B7-9B8B-92DDDE3534B1}"/>
              </a:ext>
            </a:extLst>
          </p:cNvPr>
          <p:cNvCxnSpPr>
            <a:stCxn id="76" idx="6"/>
            <a:endCxn id="78" idx="3"/>
          </p:cNvCxnSpPr>
          <p:nvPr/>
        </p:nvCxnSpPr>
        <p:spPr>
          <a:xfrm flipV="1">
            <a:off x="9824808" y="2892617"/>
            <a:ext cx="467069" cy="38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8EE2D27F-5F4A-4127-AAD4-06E2EF6B3B09}"/>
              </a:ext>
            </a:extLst>
          </p:cNvPr>
          <p:cNvCxnSpPr>
            <a:stCxn id="78" idx="6"/>
            <a:endCxn id="77" idx="2"/>
          </p:cNvCxnSpPr>
          <p:nvPr/>
        </p:nvCxnSpPr>
        <p:spPr>
          <a:xfrm>
            <a:off x="10552586" y="2784628"/>
            <a:ext cx="564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화살표: 왼쪽 41">
            <a:extLst>
              <a:ext uri="{FF2B5EF4-FFF2-40B4-BE49-F238E27FC236}">
                <a16:creationId xmlns:a16="http://schemas.microsoft.com/office/drawing/2014/main" id="{B1E7C299-34AB-47EC-833E-2D58A2F7656E}"/>
              </a:ext>
            </a:extLst>
          </p:cNvPr>
          <p:cNvSpPr/>
          <p:nvPr/>
        </p:nvSpPr>
        <p:spPr>
          <a:xfrm>
            <a:off x="9242516" y="3692921"/>
            <a:ext cx="2270578" cy="106880"/>
          </a:xfrm>
          <a:prstGeom prst="lef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8FE371-37C7-4A2D-BF1C-035527245895}"/>
              </a:ext>
            </a:extLst>
          </p:cNvPr>
          <p:cNvSpPr txBox="1"/>
          <p:nvPr/>
        </p:nvSpPr>
        <p:spPr>
          <a:xfrm>
            <a:off x="10368886" y="3760690"/>
            <a:ext cx="12442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Backpropagation</a:t>
            </a:r>
            <a:endParaRPr lang="ko-KR" altLang="en-US" sz="1100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1A6A61AA-3644-402B-B639-282790B5A2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9063" y="3890963"/>
          <a:ext cx="1303337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711000" imgH="431640" progId="Equation.DSMT4">
                  <p:embed/>
                </p:oleObj>
              </mc:Choice>
              <mc:Fallback>
                <p:oleObj name="Equation" r:id="rId22" imgW="711000" imgH="431640" progId="Equation.DSMT4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1A6A61AA-3644-402B-B639-282790B5A2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009063" y="3890963"/>
                        <a:ext cx="1303337" cy="79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2CA939-4BBE-4DF4-8014-68F05506F51B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Vanishing Gradient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222946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EB2FF4D1-55E2-4D25-AB80-DF7A5A56887C}"/>
              </a:ext>
            </a:extLst>
          </p:cNvPr>
          <p:cNvSpPr/>
          <p:nvPr/>
        </p:nvSpPr>
        <p:spPr>
          <a:xfrm>
            <a:off x="6212488" y="1924912"/>
            <a:ext cx="5561685" cy="1768009"/>
          </a:xfrm>
          <a:custGeom>
            <a:avLst/>
            <a:gdLst>
              <a:gd name="connsiteX0" fmla="*/ 946209 w 5561685"/>
              <a:gd name="connsiteY0" fmla="*/ 0 h 1768009"/>
              <a:gd name="connsiteX1" fmla="*/ 3712563 w 5561685"/>
              <a:gd name="connsiteY1" fmla="*/ 0 h 1768009"/>
              <a:gd name="connsiteX2" fmla="*/ 3712563 w 5561685"/>
              <a:gd name="connsiteY2" fmla="*/ 2 h 1768009"/>
              <a:gd name="connsiteX3" fmla="*/ 3712564 w 5561685"/>
              <a:gd name="connsiteY3" fmla="*/ 0 h 1768009"/>
              <a:gd name="connsiteX4" fmla="*/ 4332537 w 5561685"/>
              <a:gd name="connsiteY4" fmla="*/ 491533 h 1768009"/>
              <a:gd name="connsiteX5" fmla="*/ 5561685 w 5561685"/>
              <a:gd name="connsiteY5" fmla="*/ 491533 h 1768009"/>
              <a:gd name="connsiteX6" fmla="*/ 5561685 w 5561685"/>
              <a:gd name="connsiteY6" fmla="*/ 1272785 h 1768009"/>
              <a:gd name="connsiteX7" fmla="*/ 4195162 w 5561685"/>
              <a:gd name="connsiteY7" fmla="*/ 1272785 h 1768009"/>
              <a:gd name="connsiteX8" fmla="*/ 4195162 w 5561685"/>
              <a:gd name="connsiteY8" fmla="*/ 1269610 h 1768009"/>
              <a:gd name="connsiteX9" fmla="*/ 3540752 w 5561685"/>
              <a:gd name="connsiteY9" fmla="*/ 750775 h 1768009"/>
              <a:gd name="connsiteX10" fmla="*/ 1158072 w 5561685"/>
              <a:gd name="connsiteY10" fmla="*/ 750775 h 1768009"/>
              <a:gd name="connsiteX11" fmla="*/ 498290 w 5561685"/>
              <a:gd name="connsiteY11" fmla="*/ 1768009 h 1768009"/>
              <a:gd name="connsiteX12" fmla="*/ 0 w 5561685"/>
              <a:gd name="connsiteY12" fmla="*/ 1444816 h 1768009"/>
              <a:gd name="connsiteX13" fmla="*/ 937113 w 5561685"/>
              <a:gd name="connsiteY13" fmla="*/ 0 h 1768009"/>
              <a:gd name="connsiteX14" fmla="*/ 946209 w 5561685"/>
              <a:gd name="connsiteY14" fmla="*/ 5900 h 176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61685" h="1768009">
                <a:moveTo>
                  <a:pt x="946209" y="0"/>
                </a:moveTo>
                <a:lnTo>
                  <a:pt x="3712563" y="0"/>
                </a:lnTo>
                <a:lnTo>
                  <a:pt x="3712563" y="2"/>
                </a:lnTo>
                <a:lnTo>
                  <a:pt x="3712564" y="0"/>
                </a:lnTo>
                <a:lnTo>
                  <a:pt x="4332537" y="491533"/>
                </a:lnTo>
                <a:lnTo>
                  <a:pt x="5561685" y="491533"/>
                </a:lnTo>
                <a:lnTo>
                  <a:pt x="5561685" y="1272785"/>
                </a:lnTo>
                <a:lnTo>
                  <a:pt x="4195162" y="1272785"/>
                </a:lnTo>
                <a:lnTo>
                  <a:pt x="4195162" y="1269610"/>
                </a:lnTo>
                <a:lnTo>
                  <a:pt x="3540752" y="750775"/>
                </a:lnTo>
                <a:lnTo>
                  <a:pt x="1158072" y="750775"/>
                </a:lnTo>
                <a:lnTo>
                  <a:pt x="498290" y="1768009"/>
                </a:lnTo>
                <a:lnTo>
                  <a:pt x="0" y="1444816"/>
                </a:lnTo>
                <a:lnTo>
                  <a:pt x="937113" y="0"/>
                </a:lnTo>
                <a:lnTo>
                  <a:pt x="946209" y="5900"/>
                </a:lnTo>
                <a:close/>
              </a:path>
            </a:pathLst>
          </a:cu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D40E2-EE83-48E3-AE6E-31876307DEBF}"/>
              </a:ext>
            </a:extLst>
          </p:cNvPr>
          <p:cNvSpPr txBox="1"/>
          <p:nvPr/>
        </p:nvSpPr>
        <p:spPr>
          <a:xfrm>
            <a:off x="164418" y="1094202"/>
            <a:ext cx="11656742" cy="83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기울기 소실 </a:t>
            </a:r>
            <a:r>
              <a:rPr lang="en-US" altLang="ko-KR" b="1" dirty="0"/>
              <a:t>(Vanishing gradient) </a:t>
            </a:r>
            <a:r>
              <a:rPr lang="ko-KR" altLang="en-US" b="1" dirty="0"/>
              <a:t>원인</a:t>
            </a:r>
            <a:r>
              <a:rPr lang="en-US" altLang="ko-KR" b="1" dirty="0"/>
              <a:t>: </a:t>
            </a:r>
            <a:r>
              <a:rPr lang="ko-KR" altLang="en-US" b="1" dirty="0"/>
              <a:t>활성화 함수 </a:t>
            </a:r>
            <a:r>
              <a:rPr lang="en-US" altLang="ko-KR" b="1" dirty="0"/>
              <a:t>(Activation function)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C4A8A-DA7A-4925-9B77-516FCFEC5B9C}"/>
              </a:ext>
            </a:extLst>
          </p:cNvPr>
          <p:cNvSpPr txBox="1"/>
          <p:nvPr/>
        </p:nvSpPr>
        <p:spPr>
          <a:xfrm>
            <a:off x="94876" y="540548"/>
            <a:ext cx="29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Vanishing Gradient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371D4A-5B5F-4AB1-8BD4-4A1C3358C71E}"/>
                  </a:ext>
                </a:extLst>
              </p:cNvPr>
              <p:cNvSpPr txBox="1"/>
              <p:nvPr/>
            </p:nvSpPr>
            <p:spPr>
              <a:xfrm>
                <a:off x="171554" y="5539072"/>
                <a:ext cx="1450782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100" dirty="0"/>
                  <a:t> Input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100" dirty="0"/>
                  <a:t> Output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/>
                  <a:t>: </a:t>
                </a:r>
                <a:r>
                  <a:rPr lang="ko-KR" altLang="en-US" sz="1100" dirty="0"/>
                  <a:t>가중치</a:t>
                </a:r>
                <a:endParaRPr lang="en-US" altLang="ko-KR" sz="11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/>
                  <a:t>: </a:t>
                </a:r>
                <a:r>
                  <a:rPr lang="ko-KR" altLang="en-US" sz="1100" dirty="0"/>
                  <a:t>은닉층의 입력 값</a:t>
                </a:r>
                <a:endParaRPr lang="en-US" altLang="ko-KR" sz="11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/>
                  <a:t>: </a:t>
                </a:r>
                <a:r>
                  <a:rPr lang="ko-KR" altLang="en-US" sz="1100" dirty="0"/>
                  <a:t>은닉층의 출력 값</a:t>
                </a:r>
                <a:endParaRPr lang="en-US" altLang="ko-KR" sz="1100" dirty="0"/>
              </a:p>
              <a:p>
                <a14:m>
                  <m:oMath xmlns:m="http://schemas.openxmlformats.org/officeDocument/2006/math">
                    <m:r>
                      <a:rPr lang="ko-KR" altLang="en-US" sz="11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100" dirty="0"/>
                  <a:t>: Sigmoid function</a:t>
                </a:r>
                <a:r>
                  <a:rPr lang="ko-KR" altLang="en-US" sz="1100" dirty="0"/>
                  <a:t> </a:t>
                </a:r>
                <a:endParaRPr lang="en-US" altLang="ko-KR" sz="11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371D4A-5B5F-4AB1-8BD4-4A1C3358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54" y="5539072"/>
                <a:ext cx="1450782" cy="1107996"/>
              </a:xfrm>
              <a:prstGeom prst="rect">
                <a:avLst/>
              </a:prstGeom>
              <a:blipFill>
                <a:blip r:embed="rId3"/>
                <a:stretch>
                  <a:fillRect t="-552" b="-33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45BF314-39FB-40D9-80E9-375567193E2B}"/>
                  </a:ext>
                </a:extLst>
              </p:cNvPr>
              <p:cNvSpPr/>
              <p:nvPr/>
            </p:nvSpPr>
            <p:spPr>
              <a:xfrm>
                <a:off x="600291" y="2051886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45BF314-39FB-40D9-80E9-375567193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1" y="2051886"/>
                <a:ext cx="495903" cy="4959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5BB5E1FB-A363-4095-BDCC-33EDBE39B977}"/>
                  </a:ext>
                </a:extLst>
              </p:cNvPr>
              <p:cNvSpPr/>
              <p:nvPr/>
            </p:nvSpPr>
            <p:spPr>
              <a:xfrm>
                <a:off x="1435033" y="2149241"/>
                <a:ext cx="305440" cy="3054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5BB5E1FB-A363-4095-BDCC-33EDBE39B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033" y="2149241"/>
                <a:ext cx="305440" cy="3054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7B8777BA-F387-40E7-9AE9-0D96D0E37AD2}"/>
                  </a:ext>
                </a:extLst>
              </p:cNvPr>
              <p:cNvSpPr/>
              <p:nvPr/>
            </p:nvSpPr>
            <p:spPr>
              <a:xfrm>
                <a:off x="550109" y="3036445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7B8777BA-F387-40E7-9AE9-0D96D0E37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09" y="3036445"/>
                <a:ext cx="495903" cy="49590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2B62FC18-4672-407B-BEDE-34CFFE551B32}"/>
                  </a:ext>
                </a:extLst>
              </p:cNvPr>
              <p:cNvSpPr/>
              <p:nvPr/>
            </p:nvSpPr>
            <p:spPr>
              <a:xfrm>
                <a:off x="2036790" y="2058732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2B62FC18-4672-407B-BEDE-34CFFE551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790" y="2058732"/>
                <a:ext cx="495903" cy="49590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1FD5A5F9-6996-4A94-8567-373ED6F98D3E}"/>
                  </a:ext>
                </a:extLst>
              </p:cNvPr>
              <p:cNvSpPr/>
              <p:nvPr/>
            </p:nvSpPr>
            <p:spPr>
              <a:xfrm>
                <a:off x="2846631" y="2153963"/>
                <a:ext cx="305440" cy="3054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1FD5A5F9-6996-4A94-8567-373ED6F98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631" y="2153963"/>
                <a:ext cx="305440" cy="3054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6084E14E-CE0C-410F-8D52-8C9B7A7A93BB}"/>
                  </a:ext>
                </a:extLst>
              </p:cNvPr>
              <p:cNvSpPr/>
              <p:nvPr/>
            </p:nvSpPr>
            <p:spPr>
              <a:xfrm>
                <a:off x="3473289" y="2058732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6084E14E-CE0C-410F-8D52-8C9B7A7A9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289" y="2058732"/>
                <a:ext cx="495903" cy="49590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CB26E7E1-FAA3-49F4-802F-F6AB292C79A3}"/>
                  </a:ext>
                </a:extLst>
              </p:cNvPr>
              <p:cNvSpPr/>
              <p:nvPr/>
            </p:nvSpPr>
            <p:spPr>
              <a:xfrm>
                <a:off x="3480353" y="3032580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CB26E7E1-FAA3-49F4-802F-F6AB292C7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353" y="3032580"/>
                <a:ext cx="495903" cy="49590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7EC8BB9C-EE1E-4EEC-9D90-936F7BEAF975}"/>
                  </a:ext>
                </a:extLst>
              </p:cNvPr>
              <p:cNvSpPr/>
              <p:nvPr/>
            </p:nvSpPr>
            <p:spPr>
              <a:xfrm>
                <a:off x="4305116" y="2153963"/>
                <a:ext cx="305440" cy="3054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7EC8BB9C-EE1E-4EEC-9D90-936F7BEAF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116" y="2153963"/>
                <a:ext cx="305440" cy="30544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5B876CA8-608C-44D8-B608-AC692476CBE8}"/>
                  </a:ext>
                </a:extLst>
              </p:cNvPr>
              <p:cNvSpPr/>
              <p:nvPr/>
            </p:nvSpPr>
            <p:spPr>
              <a:xfrm>
                <a:off x="4922465" y="2058732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5B876CA8-608C-44D8-B608-AC692476C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65" y="2058732"/>
                <a:ext cx="495903" cy="49590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1D222CA-B43A-4E89-A446-5E6628F23C30}"/>
                  </a:ext>
                </a:extLst>
              </p:cNvPr>
              <p:cNvSpPr/>
              <p:nvPr/>
            </p:nvSpPr>
            <p:spPr>
              <a:xfrm>
                <a:off x="5698716" y="2153963"/>
                <a:ext cx="305440" cy="3054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1D222CA-B43A-4E89-A446-5E6628F23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716" y="2153963"/>
                <a:ext cx="305440" cy="3054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0418A020-13FB-4C10-A7FF-D51F2E2930BB}"/>
                  </a:ext>
                </a:extLst>
              </p:cNvPr>
              <p:cNvSpPr/>
              <p:nvPr/>
            </p:nvSpPr>
            <p:spPr>
              <a:xfrm>
                <a:off x="6353386" y="2059683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0418A020-13FB-4C10-A7FF-D51F2E293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386" y="2059683"/>
                <a:ext cx="495903" cy="49590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051FADB7-18E0-418C-B696-4B5042EE8FC2}"/>
                  </a:ext>
                </a:extLst>
              </p:cNvPr>
              <p:cNvSpPr/>
              <p:nvPr/>
            </p:nvSpPr>
            <p:spPr>
              <a:xfrm>
                <a:off x="6349383" y="3032579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051FADB7-18E0-418C-B696-4B5042EE8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383" y="3032579"/>
                <a:ext cx="495903" cy="49590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AF524047-50E8-4676-906A-25093EE3A8CC}"/>
                  </a:ext>
                </a:extLst>
              </p:cNvPr>
              <p:cNvSpPr/>
              <p:nvPr/>
            </p:nvSpPr>
            <p:spPr>
              <a:xfrm>
                <a:off x="7177737" y="2153963"/>
                <a:ext cx="305440" cy="3054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AF524047-50E8-4676-906A-25093EE3A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737" y="2153963"/>
                <a:ext cx="305440" cy="30544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65CEB82-ADD9-464E-82A0-D1BD9FDA1B35}"/>
                  </a:ext>
                </a:extLst>
              </p:cNvPr>
              <p:cNvSpPr/>
              <p:nvPr/>
            </p:nvSpPr>
            <p:spPr>
              <a:xfrm>
                <a:off x="7820942" y="2058732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65CEB82-ADD9-464E-82A0-D1BD9FDA1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942" y="2058732"/>
                <a:ext cx="495903" cy="495903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4A43F021-42C1-48E2-91DA-BED3B56C8C2E}"/>
                  </a:ext>
                </a:extLst>
              </p:cNvPr>
              <p:cNvSpPr/>
              <p:nvPr/>
            </p:nvSpPr>
            <p:spPr>
              <a:xfrm>
                <a:off x="8675198" y="2149241"/>
                <a:ext cx="305440" cy="3054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4A43F021-42C1-48E2-91DA-BED3B56C8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198" y="2149241"/>
                <a:ext cx="305440" cy="30544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390C709-93E8-4546-B5F6-1203FD8E1FB0}"/>
                  </a:ext>
                </a:extLst>
              </p:cNvPr>
              <p:cNvSpPr/>
              <p:nvPr/>
            </p:nvSpPr>
            <p:spPr>
              <a:xfrm>
                <a:off x="9328906" y="2058732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390C709-93E8-4546-B5F6-1203FD8E1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906" y="2058732"/>
                <a:ext cx="495903" cy="495903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AECF03E0-5965-41B4-9640-25307619FF40}"/>
                  </a:ext>
                </a:extLst>
              </p:cNvPr>
              <p:cNvSpPr/>
              <p:nvPr/>
            </p:nvSpPr>
            <p:spPr>
              <a:xfrm>
                <a:off x="9328905" y="3032578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AECF03E0-5965-41B4-9640-25307619F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905" y="3032578"/>
                <a:ext cx="495903" cy="49590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57EB508F-0F55-481E-BDEB-E2B0930A1663}"/>
                  </a:ext>
                </a:extLst>
              </p:cNvPr>
              <p:cNvSpPr/>
              <p:nvPr/>
            </p:nvSpPr>
            <p:spPr>
              <a:xfrm>
                <a:off x="11117234" y="2536676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57EB508F-0F55-481E-BDEB-E2B0930A1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234" y="2536676"/>
                <a:ext cx="495903" cy="495903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1905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9489ED72-7DED-40E3-A947-615DF4186726}"/>
                  </a:ext>
                </a:extLst>
              </p:cNvPr>
              <p:cNvSpPr/>
              <p:nvPr/>
            </p:nvSpPr>
            <p:spPr>
              <a:xfrm>
                <a:off x="10247146" y="2631908"/>
                <a:ext cx="305440" cy="3054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9489ED72-7DED-40E3-A947-615DF4186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146" y="2631908"/>
                <a:ext cx="305440" cy="30544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E41539E-977C-4F8F-B60C-95B435C90870}"/>
              </a:ext>
            </a:extLst>
          </p:cNvPr>
          <p:cNvCxnSpPr>
            <a:stCxn id="7" idx="6"/>
            <a:endCxn id="58" idx="2"/>
          </p:cNvCxnSpPr>
          <p:nvPr/>
        </p:nvCxnSpPr>
        <p:spPr>
          <a:xfrm>
            <a:off x="1096194" y="2299838"/>
            <a:ext cx="338839" cy="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1B15C52-5ECC-441B-9EDC-F9E679625D1F}"/>
              </a:ext>
            </a:extLst>
          </p:cNvPr>
          <p:cNvCxnSpPr>
            <a:cxnSpLocks/>
            <a:stCxn id="59" idx="7"/>
            <a:endCxn id="58" idx="3"/>
          </p:cNvCxnSpPr>
          <p:nvPr/>
        </p:nvCxnSpPr>
        <p:spPr>
          <a:xfrm flipV="1">
            <a:off x="973389" y="2409950"/>
            <a:ext cx="506375" cy="69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D7754F3-7316-45FB-AEBD-5644991B13D5}"/>
              </a:ext>
            </a:extLst>
          </p:cNvPr>
          <p:cNvCxnSpPr>
            <a:stCxn id="58" idx="6"/>
            <a:endCxn id="60" idx="2"/>
          </p:cNvCxnSpPr>
          <p:nvPr/>
        </p:nvCxnSpPr>
        <p:spPr>
          <a:xfrm>
            <a:off x="1740473" y="2301961"/>
            <a:ext cx="296317" cy="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C0C9A6F-C647-45E6-AD89-87AFD19C1548}"/>
              </a:ext>
            </a:extLst>
          </p:cNvPr>
          <p:cNvCxnSpPr>
            <a:stCxn id="60" idx="6"/>
            <a:endCxn id="62" idx="2"/>
          </p:cNvCxnSpPr>
          <p:nvPr/>
        </p:nvCxnSpPr>
        <p:spPr>
          <a:xfrm flipV="1">
            <a:off x="2532693" y="2306683"/>
            <a:ext cx="3139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9096B98-8ABE-4B63-BD3C-8B689920E8EE}"/>
              </a:ext>
            </a:extLst>
          </p:cNvPr>
          <p:cNvCxnSpPr>
            <a:stCxn id="62" idx="6"/>
            <a:endCxn id="63" idx="2"/>
          </p:cNvCxnSpPr>
          <p:nvPr/>
        </p:nvCxnSpPr>
        <p:spPr>
          <a:xfrm>
            <a:off x="3152071" y="2306683"/>
            <a:ext cx="3212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80E007C6-F461-4821-AC40-7572CE73F582}"/>
              </a:ext>
            </a:extLst>
          </p:cNvPr>
          <p:cNvCxnSpPr>
            <a:stCxn id="63" idx="6"/>
            <a:endCxn id="66" idx="2"/>
          </p:cNvCxnSpPr>
          <p:nvPr/>
        </p:nvCxnSpPr>
        <p:spPr>
          <a:xfrm flipV="1">
            <a:off x="3969192" y="2306683"/>
            <a:ext cx="3359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289B702-EB72-4D47-90D5-6E214D72DA4A}"/>
              </a:ext>
            </a:extLst>
          </p:cNvPr>
          <p:cNvCxnSpPr>
            <a:cxnSpLocks/>
            <a:stCxn id="64" idx="7"/>
            <a:endCxn id="66" idx="3"/>
          </p:cNvCxnSpPr>
          <p:nvPr/>
        </p:nvCxnSpPr>
        <p:spPr>
          <a:xfrm flipV="1">
            <a:off x="3903633" y="2414672"/>
            <a:ext cx="446214" cy="69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FEEDF05-7167-4621-87AD-160A1CF296DB}"/>
              </a:ext>
            </a:extLst>
          </p:cNvPr>
          <p:cNvCxnSpPr>
            <a:stCxn id="66" idx="6"/>
            <a:endCxn id="68" idx="2"/>
          </p:cNvCxnSpPr>
          <p:nvPr/>
        </p:nvCxnSpPr>
        <p:spPr>
          <a:xfrm>
            <a:off x="4610556" y="2306683"/>
            <a:ext cx="3119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9B9BED0-79B8-4DDD-BD74-353D5E48B253}"/>
              </a:ext>
            </a:extLst>
          </p:cNvPr>
          <p:cNvCxnSpPr>
            <a:stCxn id="68" idx="6"/>
            <a:endCxn id="69" idx="2"/>
          </p:cNvCxnSpPr>
          <p:nvPr/>
        </p:nvCxnSpPr>
        <p:spPr>
          <a:xfrm flipV="1">
            <a:off x="5418368" y="2306683"/>
            <a:ext cx="2803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38D67FE-3353-416C-AF27-F2F45F901C66}"/>
              </a:ext>
            </a:extLst>
          </p:cNvPr>
          <p:cNvCxnSpPr>
            <a:stCxn id="69" idx="6"/>
            <a:endCxn id="70" idx="2"/>
          </p:cNvCxnSpPr>
          <p:nvPr/>
        </p:nvCxnSpPr>
        <p:spPr>
          <a:xfrm>
            <a:off x="6004156" y="2306683"/>
            <a:ext cx="349230" cy="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2339137-B9D9-4B32-9A38-78071B9DBCEE}"/>
              </a:ext>
            </a:extLst>
          </p:cNvPr>
          <p:cNvCxnSpPr>
            <a:stCxn id="70" idx="6"/>
            <a:endCxn id="72" idx="2"/>
          </p:cNvCxnSpPr>
          <p:nvPr/>
        </p:nvCxnSpPr>
        <p:spPr>
          <a:xfrm flipV="1">
            <a:off x="6849289" y="2306683"/>
            <a:ext cx="328448" cy="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585E1C1-A595-4656-9436-BACA8168B70F}"/>
              </a:ext>
            </a:extLst>
          </p:cNvPr>
          <p:cNvCxnSpPr>
            <a:cxnSpLocks/>
            <a:stCxn id="71" idx="7"/>
            <a:endCxn id="72" idx="3"/>
          </p:cNvCxnSpPr>
          <p:nvPr/>
        </p:nvCxnSpPr>
        <p:spPr>
          <a:xfrm flipV="1">
            <a:off x="6772663" y="2414672"/>
            <a:ext cx="449805" cy="69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EB0CEF8B-59ED-4E21-AB7E-DD7E1ECBA387}"/>
              </a:ext>
            </a:extLst>
          </p:cNvPr>
          <p:cNvCxnSpPr>
            <a:stCxn id="72" idx="6"/>
            <a:endCxn id="73" idx="2"/>
          </p:cNvCxnSpPr>
          <p:nvPr/>
        </p:nvCxnSpPr>
        <p:spPr>
          <a:xfrm>
            <a:off x="7483177" y="2306683"/>
            <a:ext cx="3377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40F133DD-D04D-4D5E-A53D-4866EDFCC122}"/>
              </a:ext>
            </a:extLst>
          </p:cNvPr>
          <p:cNvCxnSpPr>
            <a:stCxn id="73" idx="6"/>
            <a:endCxn id="74" idx="2"/>
          </p:cNvCxnSpPr>
          <p:nvPr/>
        </p:nvCxnSpPr>
        <p:spPr>
          <a:xfrm flipV="1">
            <a:off x="8316845" y="2301961"/>
            <a:ext cx="358353" cy="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98C2FCC6-7DA8-4D72-8A14-868B6182B187}"/>
              </a:ext>
            </a:extLst>
          </p:cNvPr>
          <p:cNvCxnSpPr>
            <a:stCxn id="74" idx="6"/>
            <a:endCxn id="75" idx="2"/>
          </p:cNvCxnSpPr>
          <p:nvPr/>
        </p:nvCxnSpPr>
        <p:spPr>
          <a:xfrm>
            <a:off x="8980638" y="2301961"/>
            <a:ext cx="348268" cy="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FC9D77DE-4F2B-4475-A3FE-0EC502D3C140}"/>
              </a:ext>
            </a:extLst>
          </p:cNvPr>
          <p:cNvCxnSpPr>
            <a:stCxn id="75" idx="6"/>
            <a:endCxn id="78" idx="1"/>
          </p:cNvCxnSpPr>
          <p:nvPr/>
        </p:nvCxnSpPr>
        <p:spPr>
          <a:xfrm>
            <a:off x="9824809" y="2306684"/>
            <a:ext cx="467068" cy="3699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E838821-D228-41B7-9B8B-92DDDE3534B1}"/>
              </a:ext>
            </a:extLst>
          </p:cNvPr>
          <p:cNvCxnSpPr>
            <a:stCxn id="76" idx="6"/>
            <a:endCxn id="78" idx="3"/>
          </p:cNvCxnSpPr>
          <p:nvPr/>
        </p:nvCxnSpPr>
        <p:spPr>
          <a:xfrm flipV="1">
            <a:off x="9824808" y="2892617"/>
            <a:ext cx="467069" cy="38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8EE2D27F-5F4A-4127-AAD4-06E2EF6B3B09}"/>
              </a:ext>
            </a:extLst>
          </p:cNvPr>
          <p:cNvCxnSpPr>
            <a:stCxn id="78" idx="6"/>
            <a:endCxn id="77" idx="2"/>
          </p:cNvCxnSpPr>
          <p:nvPr/>
        </p:nvCxnSpPr>
        <p:spPr>
          <a:xfrm>
            <a:off x="10552586" y="2784628"/>
            <a:ext cx="564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화살표: 왼쪽 41">
            <a:extLst>
              <a:ext uri="{FF2B5EF4-FFF2-40B4-BE49-F238E27FC236}">
                <a16:creationId xmlns:a16="http://schemas.microsoft.com/office/drawing/2014/main" id="{B1E7C299-34AB-47EC-833E-2D58A2F7656E}"/>
              </a:ext>
            </a:extLst>
          </p:cNvPr>
          <p:cNvSpPr/>
          <p:nvPr/>
        </p:nvSpPr>
        <p:spPr>
          <a:xfrm>
            <a:off x="5856514" y="3692921"/>
            <a:ext cx="5656580" cy="118477"/>
          </a:xfrm>
          <a:prstGeom prst="lef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8FE371-37C7-4A2D-BF1C-035527245895}"/>
              </a:ext>
            </a:extLst>
          </p:cNvPr>
          <p:cNvSpPr txBox="1"/>
          <p:nvPr/>
        </p:nvSpPr>
        <p:spPr>
          <a:xfrm>
            <a:off x="10368886" y="3757664"/>
            <a:ext cx="12442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Backpropagation</a:t>
            </a:r>
            <a:endParaRPr lang="ko-KR" altLang="en-US" sz="1100" dirty="0"/>
          </a:p>
        </p:txBody>
      </p:sp>
      <p:graphicFrame>
        <p:nvGraphicFramePr>
          <p:cNvPr id="45" name="개체 44">
            <a:extLst>
              <a:ext uri="{FF2B5EF4-FFF2-40B4-BE49-F238E27FC236}">
                <a16:creationId xmlns:a16="http://schemas.microsoft.com/office/drawing/2014/main" id="{1A272237-8D3E-4127-9220-C409164ADA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05438" y="3895725"/>
          <a:ext cx="2493962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396800" imgH="431640" progId="Equation.DSMT4">
                  <p:embed/>
                </p:oleObj>
              </mc:Choice>
              <mc:Fallback>
                <p:oleObj name="Equation" r:id="rId22" imgW="1396800" imgH="431640" progId="Equation.DSMT4">
                  <p:embed/>
                  <p:pic>
                    <p:nvPicPr>
                      <p:cNvPr id="45" name="개체 44">
                        <a:extLst>
                          <a:ext uri="{FF2B5EF4-FFF2-40B4-BE49-F238E27FC236}">
                            <a16:creationId xmlns:a16="http://schemas.microsoft.com/office/drawing/2014/main" id="{1A272237-8D3E-4127-9220-C409164ADA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405438" y="3895725"/>
                        <a:ext cx="2493962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F5CD072F-A287-4F66-B5C7-A65566506B03}"/>
              </a:ext>
            </a:extLst>
          </p:cNvPr>
          <p:cNvSpPr/>
          <p:nvPr/>
        </p:nvSpPr>
        <p:spPr>
          <a:xfrm>
            <a:off x="6712224" y="3894938"/>
            <a:ext cx="465513" cy="77182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E3B6F823-353E-423B-A8B3-2AAD444D0C58}"/>
              </a:ext>
            </a:extLst>
          </p:cNvPr>
          <p:cNvSpPr/>
          <p:nvPr/>
        </p:nvSpPr>
        <p:spPr>
          <a:xfrm>
            <a:off x="6884572" y="4719690"/>
            <a:ext cx="128941" cy="20588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78B1E-9068-4BAA-8291-9AE211A65DF5}"/>
              </a:ext>
            </a:extLst>
          </p:cNvPr>
          <p:cNvSpPr txBox="1"/>
          <p:nvPr/>
        </p:nvSpPr>
        <p:spPr>
          <a:xfrm>
            <a:off x="5278498" y="4925578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Sigmoid function</a:t>
            </a:r>
            <a:r>
              <a:rPr lang="ko-KR" altLang="en-US" dirty="0">
                <a:solidFill>
                  <a:srgbClr val="0000FF"/>
                </a:solidFill>
              </a:rPr>
              <a:t>의 미분 값 </a:t>
            </a:r>
            <a:r>
              <a:rPr lang="en-US" altLang="ko-KR" dirty="0">
                <a:solidFill>
                  <a:srgbClr val="0000FF"/>
                </a:solidFill>
              </a:rPr>
              <a:t>&lt; 1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9B0198-9669-4231-8981-9FD93BF82355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Vanishing Gradient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60378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994044E2-1371-4F80-9FDF-8690222832BE}"/>
              </a:ext>
            </a:extLst>
          </p:cNvPr>
          <p:cNvSpPr/>
          <p:nvPr/>
        </p:nvSpPr>
        <p:spPr>
          <a:xfrm>
            <a:off x="402471" y="1943043"/>
            <a:ext cx="11305024" cy="1743913"/>
          </a:xfrm>
          <a:custGeom>
            <a:avLst/>
            <a:gdLst>
              <a:gd name="connsiteX0" fmla="*/ 9457184 w 11305024"/>
              <a:gd name="connsiteY0" fmla="*/ 0 h 1743913"/>
              <a:gd name="connsiteX1" fmla="*/ 10121470 w 11305024"/>
              <a:gd name="connsiteY1" fmla="*/ 460174 h 1743913"/>
              <a:gd name="connsiteX2" fmla="*/ 11305024 w 11305024"/>
              <a:gd name="connsiteY2" fmla="*/ 460174 h 1743913"/>
              <a:gd name="connsiteX3" fmla="*/ 11305024 w 11305024"/>
              <a:gd name="connsiteY3" fmla="*/ 1249467 h 1743913"/>
              <a:gd name="connsiteX4" fmla="*/ 10063094 w 11305024"/>
              <a:gd name="connsiteY4" fmla="*/ 1249467 h 1743913"/>
              <a:gd name="connsiteX5" fmla="*/ 10062826 w 11305024"/>
              <a:gd name="connsiteY5" fmla="*/ 1249853 h 1743913"/>
              <a:gd name="connsiteX6" fmla="*/ 10062268 w 11305024"/>
              <a:gd name="connsiteY6" fmla="*/ 1249467 h 1743913"/>
              <a:gd name="connsiteX7" fmla="*/ 10060774 w 11305024"/>
              <a:gd name="connsiteY7" fmla="*/ 1249467 h 1743913"/>
              <a:gd name="connsiteX8" fmla="*/ 10060774 w 11305024"/>
              <a:gd name="connsiteY8" fmla="*/ 1248432 h 1743913"/>
              <a:gd name="connsiteX9" fmla="*/ 9311452 w 11305024"/>
              <a:gd name="connsiteY9" fmla="*/ 729350 h 1743913"/>
              <a:gd name="connsiteX10" fmla="*/ 1246405 w 11305024"/>
              <a:gd name="connsiteY10" fmla="*/ 729350 h 1743913"/>
              <a:gd name="connsiteX11" fmla="*/ 458134 w 11305024"/>
              <a:gd name="connsiteY11" fmla="*/ 1743913 h 1743913"/>
              <a:gd name="connsiteX12" fmla="*/ 0 w 11305024"/>
              <a:gd name="connsiteY12" fmla="*/ 1387963 h 1743913"/>
              <a:gd name="connsiteX13" fmla="*/ 1074640 w 11305024"/>
              <a:gd name="connsiteY13" fmla="*/ 4822 h 1743913"/>
              <a:gd name="connsiteX14" fmla="*/ 1077294 w 11305024"/>
              <a:gd name="connsiteY14" fmla="*/ 6884 h 1743913"/>
              <a:gd name="connsiteX15" fmla="*/ 1077294 w 11305024"/>
              <a:gd name="connsiteY15" fmla="*/ 3092 h 1743913"/>
              <a:gd name="connsiteX16" fmla="*/ 9455042 w 11305024"/>
              <a:gd name="connsiteY16" fmla="*/ 3092 h 174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05024" h="1743913">
                <a:moveTo>
                  <a:pt x="9457184" y="0"/>
                </a:moveTo>
                <a:lnTo>
                  <a:pt x="10121470" y="460174"/>
                </a:lnTo>
                <a:lnTo>
                  <a:pt x="11305024" y="460174"/>
                </a:lnTo>
                <a:lnTo>
                  <a:pt x="11305024" y="1249467"/>
                </a:lnTo>
                <a:lnTo>
                  <a:pt x="10063094" y="1249467"/>
                </a:lnTo>
                <a:lnTo>
                  <a:pt x="10062826" y="1249853"/>
                </a:lnTo>
                <a:lnTo>
                  <a:pt x="10062268" y="1249467"/>
                </a:lnTo>
                <a:lnTo>
                  <a:pt x="10060774" y="1249467"/>
                </a:lnTo>
                <a:lnTo>
                  <a:pt x="10060774" y="1248432"/>
                </a:lnTo>
                <a:lnTo>
                  <a:pt x="9311452" y="729350"/>
                </a:lnTo>
                <a:lnTo>
                  <a:pt x="1246405" y="729350"/>
                </a:lnTo>
                <a:lnTo>
                  <a:pt x="458134" y="1743913"/>
                </a:lnTo>
                <a:lnTo>
                  <a:pt x="0" y="1387963"/>
                </a:lnTo>
                <a:lnTo>
                  <a:pt x="1074640" y="4822"/>
                </a:lnTo>
                <a:lnTo>
                  <a:pt x="1077294" y="6884"/>
                </a:lnTo>
                <a:lnTo>
                  <a:pt x="1077294" y="3092"/>
                </a:lnTo>
                <a:lnTo>
                  <a:pt x="9455042" y="3092"/>
                </a:lnTo>
                <a:close/>
              </a:path>
            </a:pathLst>
          </a:cu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D40E2-EE83-48E3-AE6E-31876307DEBF}"/>
              </a:ext>
            </a:extLst>
          </p:cNvPr>
          <p:cNvSpPr txBox="1"/>
          <p:nvPr/>
        </p:nvSpPr>
        <p:spPr>
          <a:xfrm>
            <a:off x="164418" y="1094202"/>
            <a:ext cx="11656742" cy="1200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기울기 소실 </a:t>
            </a:r>
            <a:r>
              <a:rPr lang="en-US" altLang="ko-KR" b="1" dirty="0"/>
              <a:t>(Vanishing gradient) </a:t>
            </a:r>
            <a:r>
              <a:rPr lang="ko-KR" altLang="en-US" b="1" dirty="0"/>
              <a:t>원인</a:t>
            </a:r>
            <a:r>
              <a:rPr lang="en-US" altLang="ko-KR" b="1" dirty="0"/>
              <a:t>: </a:t>
            </a:r>
            <a:r>
              <a:rPr lang="ko-KR" altLang="en-US" b="1" dirty="0"/>
              <a:t>활성화 함수 </a:t>
            </a:r>
            <a:r>
              <a:rPr lang="en-US" altLang="ko-KR" b="1" dirty="0"/>
              <a:t>(Activation function)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C4A8A-DA7A-4925-9B77-516FCFEC5B9C}"/>
              </a:ext>
            </a:extLst>
          </p:cNvPr>
          <p:cNvSpPr txBox="1"/>
          <p:nvPr/>
        </p:nvSpPr>
        <p:spPr>
          <a:xfrm>
            <a:off x="94876" y="540548"/>
            <a:ext cx="29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Vanishing Gradient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371D4A-5B5F-4AB1-8BD4-4A1C3358C71E}"/>
                  </a:ext>
                </a:extLst>
              </p:cNvPr>
              <p:cNvSpPr txBox="1"/>
              <p:nvPr/>
            </p:nvSpPr>
            <p:spPr>
              <a:xfrm>
                <a:off x="171554" y="5539072"/>
                <a:ext cx="1450782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100" dirty="0"/>
                  <a:t> Input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100" dirty="0"/>
                  <a:t> Output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/>
                  <a:t>: </a:t>
                </a:r>
                <a:r>
                  <a:rPr lang="ko-KR" altLang="en-US" sz="1100" dirty="0"/>
                  <a:t>가중치</a:t>
                </a:r>
                <a:endParaRPr lang="en-US" altLang="ko-KR" sz="11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/>
                  <a:t>: </a:t>
                </a:r>
                <a:r>
                  <a:rPr lang="ko-KR" altLang="en-US" sz="1100" dirty="0"/>
                  <a:t>은닉층의 입력 값</a:t>
                </a:r>
                <a:endParaRPr lang="en-US" altLang="ko-KR" sz="11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/>
                  <a:t>: </a:t>
                </a:r>
                <a:r>
                  <a:rPr lang="ko-KR" altLang="en-US" sz="1100" dirty="0"/>
                  <a:t>은닉층의 출력 값</a:t>
                </a:r>
                <a:endParaRPr lang="en-US" altLang="ko-KR" sz="1100" dirty="0"/>
              </a:p>
              <a:p>
                <a14:m>
                  <m:oMath xmlns:m="http://schemas.openxmlformats.org/officeDocument/2006/math">
                    <m:r>
                      <a:rPr lang="ko-KR" altLang="en-US" sz="11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100" dirty="0"/>
                  <a:t>: Sigmoid function</a:t>
                </a:r>
                <a:r>
                  <a:rPr lang="ko-KR" altLang="en-US" sz="1100" dirty="0"/>
                  <a:t> </a:t>
                </a:r>
                <a:endParaRPr lang="en-US" altLang="ko-KR" sz="11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371D4A-5B5F-4AB1-8BD4-4A1C3358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54" y="5539072"/>
                <a:ext cx="1450782" cy="1107996"/>
              </a:xfrm>
              <a:prstGeom prst="rect">
                <a:avLst/>
              </a:prstGeom>
              <a:blipFill>
                <a:blip r:embed="rId3"/>
                <a:stretch>
                  <a:fillRect t="-552" b="-33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45BF314-39FB-40D9-80E9-375567193E2B}"/>
                  </a:ext>
                </a:extLst>
              </p:cNvPr>
              <p:cNvSpPr/>
              <p:nvPr/>
            </p:nvSpPr>
            <p:spPr>
              <a:xfrm>
                <a:off x="600291" y="2051886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45BF314-39FB-40D9-80E9-375567193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1" y="2051886"/>
                <a:ext cx="495903" cy="4959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5BB5E1FB-A363-4095-BDCC-33EDBE39B977}"/>
                  </a:ext>
                </a:extLst>
              </p:cNvPr>
              <p:cNvSpPr/>
              <p:nvPr/>
            </p:nvSpPr>
            <p:spPr>
              <a:xfrm>
                <a:off x="1435033" y="2149241"/>
                <a:ext cx="305440" cy="3054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5BB5E1FB-A363-4095-BDCC-33EDBE39B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033" y="2149241"/>
                <a:ext cx="305440" cy="3054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7B8777BA-F387-40E7-9AE9-0D96D0E37AD2}"/>
                  </a:ext>
                </a:extLst>
              </p:cNvPr>
              <p:cNvSpPr/>
              <p:nvPr/>
            </p:nvSpPr>
            <p:spPr>
              <a:xfrm>
                <a:off x="550109" y="3036445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7B8777BA-F387-40E7-9AE9-0D96D0E37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09" y="3036445"/>
                <a:ext cx="495903" cy="49590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2B62FC18-4672-407B-BEDE-34CFFE551B32}"/>
                  </a:ext>
                </a:extLst>
              </p:cNvPr>
              <p:cNvSpPr/>
              <p:nvPr/>
            </p:nvSpPr>
            <p:spPr>
              <a:xfrm>
                <a:off x="2036790" y="2058732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2B62FC18-4672-407B-BEDE-34CFFE551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790" y="2058732"/>
                <a:ext cx="495903" cy="49590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1FD5A5F9-6996-4A94-8567-373ED6F98D3E}"/>
                  </a:ext>
                </a:extLst>
              </p:cNvPr>
              <p:cNvSpPr/>
              <p:nvPr/>
            </p:nvSpPr>
            <p:spPr>
              <a:xfrm>
                <a:off x="2846631" y="2153963"/>
                <a:ext cx="305440" cy="3054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1FD5A5F9-6996-4A94-8567-373ED6F98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631" y="2153963"/>
                <a:ext cx="305440" cy="3054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6084E14E-CE0C-410F-8D52-8C9B7A7A93BB}"/>
                  </a:ext>
                </a:extLst>
              </p:cNvPr>
              <p:cNvSpPr/>
              <p:nvPr/>
            </p:nvSpPr>
            <p:spPr>
              <a:xfrm>
                <a:off x="3473289" y="2058732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6084E14E-CE0C-410F-8D52-8C9B7A7A9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289" y="2058732"/>
                <a:ext cx="495903" cy="49590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CB26E7E1-FAA3-49F4-802F-F6AB292C79A3}"/>
                  </a:ext>
                </a:extLst>
              </p:cNvPr>
              <p:cNvSpPr/>
              <p:nvPr/>
            </p:nvSpPr>
            <p:spPr>
              <a:xfrm>
                <a:off x="3480353" y="3032580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CB26E7E1-FAA3-49F4-802F-F6AB292C7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353" y="3032580"/>
                <a:ext cx="495903" cy="49590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7EC8BB9C-EE1E-4EEC-9D90-936F7BEAF975}"/>
                  </a:ext>
                </a:extLst>
              </p:cNvPr>
              <p:cNvSpPr/>
              <p:nvPr/>
            </p:nvSpPr>
            <p:spPr>
              <a:xfrm>
                <a:off x="4305116" y="2153963"/>
                <a:ext cx="305440" cy="3054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7EC8BB9C-EE1E-4EEC-9D90-936F7BEAF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116" y="2153963"/>
                <a:ext cx="305440" cy="30544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5B876CA8-608C-44D8-B608-AC692476CBE8}"/>
                  </a:ext>
                </a:extLst>
              </p:cNvPr>
              <p:cNvSpPr/>
              <p:nvPr/>
            </p:nvSpPr>
            <p:spPr>
              <a:xfrm>
                <a:off x="4922465" y="2058732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5B876CA8-608C-44D8-B608-AC692476C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65" y="2058732"/>
                <a:ext cx="495903" cy="49590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1D222CA-B43A-4E89-A446-5E6628F23C30}"/>
                  </a:ext>
                </a:extLst>
              </p:cNvPr>
              <p:cNvSpPr/>
              <p:nvPr/>
            </p:nvSpPr>
            <p:spPr>
              <a:xfrm>
                <a:off x="5698716" y="2153963"/>
                <a:ext cx="305440" cy="3054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1D222CA-B43A-4E89-A446-5E6628F23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716" y="2153963"/>
                <a:ext cx="305440" cy="3054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0418A020-13FB-4C10-A7FF-D51F2E2930BB}"/>
                  </a:ext>
                </a:extLst>
              </p:cNvPr>
              <p:cNvSpPr/>
              <p:nvPr/>
            </p:nvSpPr>
            <p:spPr>
              <a:xfrm>
                <a:off x="6353386" y="2059683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0418A020-13FB-4C10-A7FF-D51F2E293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386" y="2059683"/>
                <a:ext cx="495903" cy="49590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051FADB7-18E0-418C-B696-4B5042EE8FC2}"/>
                  </a:ext>
                </a:extLst>
              </p:cNvPr>
              <p:cNvSpPr/>
              <p:nvPr/>
            </p:nvSpPr>
            <p:spPr>
              <a:xfrm>
                <a:off x="6349383" y="3032579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051FADB7-18E0-418C-B696-4B5042EE8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383" y="3032579"/>
                <a:ext cx="495903" cy="49590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AF524047-50E8-4676-906A-25093EE3A8CC}"/>
                  </a:ext>
                </a:extLst>
              </p:cNvPr>
              <p:cNvSpPr/>
              <p:nvPr/>
            </p:nvSpPr>
            <p:spPr>
              <a:xfrm>
                <a:off x="7177737" y="2153963"/>
                <a:ext cx="305440" cy="3054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AF524047-50E8-4676-906A-25093EE3A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737" y="2153963"/>
                <a:ext cx="305440" cy="30544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65CEB82-ADD9-464E-82A0-D1BD9FDA1B35}"/>
                  </a:ext>
                </a:extLst>
              </p:cNvPr>
              <p:cNvSpPr/>
              <p:nvPr/>
            </p:nvSpPr>
            <p:spPr>
              <a:xfrm>
                <a:off x="7820942" y="2058732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65CEB82-ADD9-464E-82A0-D1BD9FDA1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942" y="2058732"/>
                <a:ext cx="495903" cy="495903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4A43F021-42C1-48E2-91DA-BED3B56C8C2E}"/>
                  </a:ext>
                </a:extLst>
              </p:cNvPr>
              <p:cNvSpPr/>
              <p:nvPr/>
            </p:nvSpPr>
            <p:spPr>
              <a:xfrm>
                <a:off x="8675198" y="2149241"/>
                <a:ext cx="305440" cy="3054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4A43F021-42C1-48E2-91DA-BED3B56C8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198" y="2149241"/>
                <a:ext cx="305440" cy="30544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390C709-93E8-4546-B5F6-1203FD8E1FB0}"/>
                  </a:ext>
                </a:extLst>
              </p:cNvPr>
              <p:cNvSpPr/>
              <p:nvPr/>
            </p:nvSpPr>
            <p:spPr>
              <a:xfrm>
                <a:off x="9328906" y="2058732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390C709-93E8-4546-B5F6-1203FD8E1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906" y="2058732"/>
                <a:ext cx="495903" cy="495903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AECF03E0-5965-41B4-9640-25307619FF40}"/>
                  </a:ext>
                </a:extLst>
              </p:cNvPr>
              <p:cNvSpPr/>
              <p:nvPr/>
            </p:nvSpPr>
            <p:spPr>
              <a:xfrm>
                <a:off x="9328905" y="3032578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AECF03E0-5965-41B4-9640-25307619F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905" y="3032578"/>
                <a:ext cx="495903" cy="49590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57EB508F-0F55-481E-BDEB-E2B0930A1663}"/>
                  </a:ext>
                </a:extLst>
              </p:cNvPr>
              <p:cNvSpPr/>
              <p:nvPr/>
            </p:nvSpPr>
            <p:spPr>
              <a:xfrm>
                <a:off x="11117234" y="2536676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57EB508F-0F55-481E-BDEB-E2B0930A1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234" y="2536676"/>
                <a:ext cx="495903" cy="495903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1905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9489ED72-7DED-40E3-A947-615DF4186726}"/>
                  </a:ext>
                </a:extLst>
              </p:cNvPr>
              <p:cNvSpPr/>
              <p:nvPr/>
            </p:nvSpPr>
            <p:spPr>
              <a:xfrm>
                <a:off x="10247146" y="2631908"/>
                <a:ext cx="305440" cy="3054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9489ED72-7DED-40E3-A947-615DF4186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146" y="2631908"/>
                <a:ext cx="305440" cy="30544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E41539E-977C-4F8F-B60C-95B435C90870}"/>
              </a:ext>
            </a:extLst>
          </p:cNvPr>
          <p:cNvCxnSpPr>
            <a:stCxn id="7" idx="6"/>
            <a:endCxn id="58" idx="2"/>
          </p:cNvCxnSpPr>
          <p:nvPr/>
        </p:nvCxnSpPr>
        <p:spPr>
          <a:xfrm>
            <a:off x="1096194" y="2299838"/>
            <a:ext cx="338839" cy="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1B15C52-5ECC-441B-9EDC-F9E679625D1F}"/>
              </a:ext>
            </a:extLst>
          </p:cNvPr>
          <p:cNvCxnSpPr>
            <a:cxnSpLocks/>
            <a:stCxn id="59" idx="7"/>
            <a:endCxn id="58" idx="3"/>
          </p:cNvCxnSpPr>
          <p:nvPr/>
        </p:nvCxnSpPr>
        <p:spPr>
          <a:xfrm flipV="1">
            <a:off x="973389" y="2409950"/>
            <a:ext cx="506375" cy="69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D7754F3-7316-45FB-AEBD-5644991B13D5}"/>
              </a:ext>
            </a:extLst>
          </p:cNvPr>
          <p:cNvCxnSpPr>
            <a:stCxn id="58" idx="6"/>
            <a:endCxn id="60" idx="2"/>
          </p:cNvCxnSpPr>
          <p:nvPr/>
        </p:nvCxnSpPr>
        <p:spPr>
          <a:xfrm>
            <a:off x="1740473" y="2301961"/>
            <a:ext cx="296317" cy="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C0C9A6F-C647-45E6-AD89-87AFD19C1548}"/>
              </a:ext>
            </a:extLst>
          </p:cNvPr>
          <p:cNvCxnSpPr>
            <a:stCxn id="60" idx="6"/>
            <a:endCxn id="62" idx="2"/>
          </p:cNvCxnSpPr>
          <p:nvPr/>
        </p:nvCxnSpPr>
        <p:spPr>
          <a:xfrm flipV="1">
            <a:off x="2532693" y="2306683"/>
            <a:ext cx="3139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9096B98-8ABE-4B63-BD3C-8B689920E8EE}"/>
              </a:ext>
            </a:extLst>
          </p:cNvPr>
          <p:cNvCxnSpPr>
            <a:stCxn id="62" idx="6"/>
            <a:endCxn id="63" idx="2"/>
          </p:cNvCxnSpPr>
          <p:nvPr/>
        </p:nvCxnSpPr>
        <p:spPr>
          <a:xfrm>
            <a:off x="3152071" y="2306683"/>
            <a:ext cx="3212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80E007C6-F461-4821-AC40-7572CE73F582}"/>
              </a:ext>
            </a:extLst>
          </p:cNvPr>
          <p:cNvCxnSpPr>
            <a:stCxn id="63" idx="6"/>
            <a:endCxn id="66" idx="2"/>
          </p:cNvCxnSpPr>
          <p:nvPr/>
        </p:nvCxnSpPr>
        <p:spPr>
          <a:xfrm flipV="1">
            <a:off x="3969192" y="2306683"/>
            <a:ext cx="3359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289B702-EB72-4D47-90D5-6E214D72DA4A}"/>
              </a:ext>
            </a:extLst>
          </p:cNvPr>
          <p:cNvCxnSpPr>
            <a:cxnSpLocks/>
            <a:stCxn id="64" idx="7"/>
            <a:endCxn id="66" idx="3"/>
          </p:cNvCxnSpPr>
          <p:nvPr/>
        </p:nvCxnSpPr>
        <p:spPr>
          <a:xfrm flipV="1">
            <a:off x="3903633" y="2414672"/>
            <a:ext cx="446214" cy="69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FEEDF05-7167-4621-87AD-160A1CF296DB}"/>
              </a:ext>
            </a:extLst>
          </p:cNvPr>
          <p:cNvCxnSpPr>
            <a:stCxn id="66" idx="6"/>
            <a:endCxn id="68" idx="2"/>
          </p:cNvCxnSpPr>
          <p:nvPr/>
        </p:nvCxnSpPr>
        <p:spPr>
          <a:xfrm>
            <a:off x="4610556" y="2306683"/>
            <a:ext cx="3119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9B9BED0-79B8-4DDD-BD74-353D5E48B253}"/>
              </a:ext>
            </a:extLst>
          </p:cNvPr>
          <p:cNvCxnSpPr>
            <a:stCxn id="68" idx="6"/>
            <a:endCxn id="69" idx="2"/>
          </p:cNvCxnSpPr>
          <p:nvPr/>
        </p:nvCxnSpPr>
        <p:spPr>
          <a:xfrm flipV="1">
            <a:off x="5418368" y="2306683"/>
            <a:ext cx="2803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38D67FE-3353-416C-AF27-F2F45F901C66}"/>
              </a:ext>
            </a:extLst>
          </p:cNvPr>
          <p:cNvCxnSpPr>
            <a:stCxn id="69" idx="6"/>
            <a:endCxn id="70" idx="2"/>
          </p:cNvCxnSpPr>
          <p:nvPr/>
        </p:nvCxnSpPr>
        <p:spPr>
          <a:xfrm>
            <a:off x="6004156" y="2306683"/>
            <a:ext cx="349230" cy="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2339137-B9D9-4B32-9A38-78071B9DBCEE}"/>
              </a:ext>
            </a:extLst>
          </p:cNvPr>
          <p:cNvCxnSpPr>
            <a:stCxn id="70" idx="6"/>
            <a:endCxn id="72" idx="2"/>
          </p:cNvCxnSpPr>
          <p:nvPr/>
        </p:nvCxnSpPr>
        <p:spPr>
          <a:xfrm flipV="1">
            <a:off x="6849289" y="2306683"/>
            <a:ext cx="328448" cy="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585E1C1-A595-4656-9436-BACA8168B70F}"/>
              </a:ext>
            </a:extLst>
          </p:cNvPr>
          <p:cNvCxnSpPr>
            <a:cxnSpLocks/>
            <a:stCxn id="71" idx="7"/>
            <a:endCxn id="72" idx="3"/>
          </p:cNvCxnSpPr>
          <p:nvPr/>
        </p:nvCxnSpPr>
        <p:spPr>
          <a:xfrm flipV="1">
            <a:off x="6772663" y="2414672"/>
            <a:ext cx="449805" cy="69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EB0CEF8B-59ED-4E21-AB7E-DD7E1ECBA387}"/>
              </a:ext>
            </a:extLst>
          </p:cNvPr>
          <p:cNvCxnSpPr>
            <a:stCxn id="72" idx="6"/>
            <a:endCxn id="73" idx="2"/>
          </p:cNvCxnSpPr>
          <p:nvPr/>
        </p:nvCxnSpPr>
        <p:spPr>
          <a:xfrm>
            <a:off x="7483177" y="2306683"/>
            <a:ext cx="3377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40F133DD-D04D-4D5E-A53D-4866EDFCC122}"/>
              </a:ext>
            </a:extLst>
          </p:cNvPr>
          <p:cNvCxnSpPr>
            <a:stCxn id="73" idx="6"/>
            <a:endCxn id="74" idx="2"/>
          </p:cNvCxnSpPr>
          <p:nvPr/>
        </p:nvCxnSpPr>
        <p:spPr>
          <a:xfrm flipV="1">
            <a:off x="8316845" y="2301961"/>
            <a:ext cx="358353" cy="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98C2FCC6-7DA8-4D72-8A14-868B6182B187}"/>
              </a:ext>
            </a:extLst>
          </p:cNvPr>
          <p:cNvCxnSpPr>
            <a:stCxn id="74" idx="6"/>
            <a:endCxn id="75" idx="2"/>
          </p:cNvCxnSpPr>
          <p:nvPr/>
        </p:nvCxnSpPr>
        <p:spPr>
          <a:xfrm>
            <a:off x="8980638" y="2301961"/>
            <a:ext cx="348268" cy="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FC9D77DE-4F2B-4475-A3FE-0EC502D3C140}"/>
              </a:ext>
            </a:extLst>
          </p:cNvPr>
          <p:cNvCxnSpPr>
            <a:stCxn id="75" idx="6"/>
            <a:endCxn id="78" idx="1"/>
          </p:cNvCxnSpPr>
          <p:nvPr/>
        </p:nvCxnSpPr>
        <p:spPr>
          <a:xfrm>
            <a:off x="9824809" y="2306684"/>
            <a:ext cx="467068" cy="3699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E838821-D228-41B7-9B8B-92DDDE3534B1}"/>
              </a:ext>
            </a:extLst>
          </p:cNvPr>
          <p:cNvCxnSpPr>
            <a:stCxn id="76" idx="6"/>
            <a:endCxn id="78" idx="3"/>
          </p:cNvCxnSpPr>
          <p:nvPr/>
        </p:nvCxnSpPr>
        <p:spPr>
          <a:xfrm flipV="1">
            <a:off x="9824808" y="2892617"/>
            <a:ext cx="467069" cy="38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8EE2D27F-5F4A-4127-AAD4-06E2EF6B3B09}"/>
              </a:ext>
            </a:extLst>
          </p:cNvPr>
          <p:cNvCxnSpPr>
            <a:stCxn id="78" idx="6"/>
            <a:endCxn id="77" idx="2"/>
          </p:cNvCxnSpPr>
          <p:nvPr/>
        </p:nvCxnSpPr>
        <p:spPr>
          <a:xfrm>
            <a:off x="10552586" y="2784628"/>
            <a:ext cx="564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화살표: 왼쪽 41">
            <a:extLst>
              <a:ext uri="{FF2B5EF4-FFF2-40B4-BE49-F238E27FC236}">
                <a16:creationId xmlns:a16="http://schemas.microsoft.com/office/drawing/2014/main" id="{B1E7C299-34AB-47EC-833E-2D58A2F7656E}"/>
              </a:ext>
            </a:extLst>
          </p:cNvPr>
          <p:cNvSpPr/>
          <p:nvPr/>
        </p:nvSpPr>
        <p:spPr>
          <a:xfrm>
            <a:off x="578863" y="3692920"/>
            <a:ext cx="10934231" cy="127779"/>
          </a:xfrm>
          <a:prstGeom prst="lef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8FE371-37C7-4A2D-BF1C-035527245895}"/>
              </a:ext>
            </a:extLst>
          </p:cNvPr>
          <p:cNvSpPr txBox="1"/>
          <p:nvPr/>
        </p:nvSpPr>
        <p:spPr>
          <a:xfrm>
            <a:off x="10368886" y="3757664"/>
            <a:ext cx="12442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Backpropagation</a:t>
            </a:r>
            <a:endParaRPr lang="ko-KR" altLang="en-US" sz="1100" dirty="0"/>
          </a:p>
        </p:txBody>
      </p:sp>
      <p:graphicFrame>
        <p:nvGraphicFramePr>
          <p:cNvPr id="47" name="개체 46">
            <a:extLst>
              <a:ext uri="{FF2B5EF4-FFF2-40B4-BE49-F238E27FC236}">
                <a16:creationId xmlns:a16="http://schemas.microsoft.com/office/drawing/2014/main" id="{9D0E8326-AEC8-4F18-97DC-E5ABCFCD85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8513" y="3987800"/>
          <a:ext cx="4532312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717640" imgH="431640" progId="Equation.DSMT4">
                  <p:embed/>
                </p:oleObj>
              </mc:Choice>
              <mc:Fallback>
                <p:oleObj name="Equation" r:id="rId22" imgW="2717640" imgH="431640" progId="Equation.DSMT4">
                  <p:embed/>
                  <p:pic>
                    <p:nvPicPr>
                      <p:cNvPr id="47" name="개체 46">
                        <a:extLst>
                          <a:ext uri="{FF2B5EF4-FFF2-40B4-BE49-F238E27FC236}">
                            <a16:creationId xmlns:a16="http://schemas.microsoft.com/office/drawing/2014/main" id="{9D0E8326-AEC8-4F18-97DC-E5ABCFCD85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98513" y="3987800"/>
                        <a:ext cx="4532312" cy="722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직사각형 51">
            <a:extLst>
              <a:ext uri="{FF2B5EF4-FFF2-40B4-BE49-F238E27FC236}">
                <a16:creationId xmlns:a16="http://schemas.microsoft.com/office/drawing/2014/main" id="{4B879354-0742-4FD0-A938-B9F28680C44A}"/>
              </a:ext>
            </a:extLst>
          </p:cNvPr>
          <p:cNvSpPr/>
          <p:nvPr/>
        </p:nvSpPr>
        <p:spPr>
          <a:xfrm>
            <a:off x="1970752" y="3957161"/>
            <a:ext cx="465513" cy="77182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751D746-1464-468F-AC3B-EE240403BAF1}"/>
              </a:ext>
            </a:extLst>
          </p:cNvPr>
          <p:cNvSpPr/>
          <p:nvPr/>
        </p:nvSpPr>
        <p:spPr>
          <a:xfrm>
            <a:off x="3134534" y="3957161"/>
            <a:ext cx="465513" cy="77182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48BB1EF-C87F-4A5D-B0AE-59E874290D99}"/>
              </a:ext>
            </a:extLst>
          </p:cNvPr>
          <p:cNvSpPr/>
          <p:nvPr/>
        </p:nvSpPr>
        <p:spPr>
          <a:xfrm>
            <a:off x="4280357" y="3957161"/>
            <a:ext cx="442800" cy="77182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8A8F75-20FE-4F4D-A73F-FACEC61ACC01}"/>
              </a:ext>
            </a:extLst>
          </p:cNvPr>
          <p:cNvSpPr txBox="1"/>
          <p:nvPr/>
        </p:nvSpPr>
        <p:spPr>
          <a:xfrm>
            <a:off x="2846631" y="5185180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Sigmoid function</a:t>
            </a:r>
            <a:r>
              <a:rPr lang="ko-KR" altLang="en-US" dirty="0">
                <a:solidFill>
                  <a:srgbClr val="0000FF"/>
                </a:solidFill>
              </a:rPr>
              <a:t>의 미분 값 </a:t>
            </a:r>
            <a:r>
              <a:rPr lang="en-US" altLang="ko-KR" dirty="0">
                <a:solidFill>
                  <a:srgbClr val="0000FF"/>
                </a:solidFill>
              </a:rPr>
              <a:t>&lt; 1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F2B0E9AF-7693-4E47-BDB5-97651BB032CB}"/>
              </a:ext>
            </a:extLst>
          </p:cNvPr>
          <p:cNvSpPr/>
          <p:nvPr/>
        </p:nvSpPr>
        <p:spPr>
          <a:xfrm>
            <a:off x="2170257" y="4810940"/>
            <a:ext cx="2414353" cy="395043"/>
          </a:xfrm>
          <a:custGeom>
            <a:avLst/>
            <a:gdLst>
              <a:gd name="connsiteX0" fmla="*/ 2324436 w 2414353"/>
              <a:gd name="connsiteY0" fmla="*/ 0 h 395043"/>
              <a:gd name="connsiteX1" fmla="*/ 2384381 w 2414353"/>
              <a:gd name="connsiteY1" fmla="*/ 0 h 395043"/>
              <a:gd name="connsiteX2" fmla="*/ 2384381 w 2414353"/>
              <a:gd name="connsiteY2" fmla="*/ 335099 h 395043"/>
              <a:gd name="connsiteX3" fmla="*/ 2414353 w 2414353"/>
              <a:gd name="connsiteY3" fmla="*/ 335099 h 395043"/>
              <a:gd name="connsiteX4" fmla="*/ 2354409 w 2414353"/>
              <a:gd name="connsiteY4" fmla="*/ 395043 h 395043"/>
              <a:gd name="connsiteX5" fmla="*/ 2294464 w 2414353"/>
              <a:gd name="connsiteY5" fmla="*/ 335099 h 395043"/>
              <a:gd name="connsiteX6" fmla="*/ 2324436 w 2414353"/>
              <a:gd name="connsiteY6" fmla="*/ 335099 h 395043"/>
              <a:gd name="connsiteX7" fmla="*/ 2324436 w 2414353"/>
              <a:gd name="connsiteY7" fmla="*/ 251608 h 395043"/>
              <a:gd name="connsiteX8" fmla="*/ 0 w 2414353"/>
              <a:gd name="connsiteY8" fmla="*/ 251608 h 395043"/>
              <a:gd name="connsiteX9" fmla="*/ 0 w 2414353"/>
              <a:gd name="connsiteY9" fmla="*/ 205889 h 395043"/>
              <a:gd name="connsiteX10" fmla="*/ 0 w 2414353"/>
              <a:gd name="connsiteY10" fmla="*/ 1 h 395043"/>
              <a:gd name="connsiteX11" fmla="*/ 66502 w 2414353"/>
              <a:gd name="connsiteY11" fmla="*/ 1 h 395043"/>
              <a:gd name="connsiteX12" fmla="*/ 66502 w 2414353"/>
              <a:gd name="connsiteY12" fmla="*/ 205889 h 395043"/>
              <a:gd name="connsiteX13" fmla="*/ 1163782 w 2414353"/>
              <a:gd name="connsiteY13" fmla="*/ 205889 h 395043"/>
              <a:gd name="connsiteX14" fmla="*/ 1163782 w 2414353"/>
              <a:gd name="connsiteY14" fmla="*/ 1 h 395043"/>
              <a:gd name="connsiteX15" fmla="*/ 1230284 w 2414353"/>
              <a:gd name="connsiteY15" fmla="*/ 1 h 395043"/>
              <a:gd name="connsiteX16" fmla="*/ 1230284 w 2414353"/>
              <a:gd name="connsiteY16" fmla="*/ 205889 h 395043"/>
              <a:gd name="connsiteX17" fmla="*/ 2324436 w 2414353"/>
              <a:gd name="connsiteY17" fmla="*/ 205889 h 39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14353" h="395043">
                <a:moveTo>
                  <a:pt x="2324436" y="0"/>
                </a:moveTo>
                <a:lnTo>
                  <a:pt x="2384381" y="0"/>
                </a:lnTo>
                <a:lnTo>
                  <a:pt x="2384381" y="335099"/>
                </a:lnTo>
                <a:lnTo>
                  <a:pt x="2414353" y="335099"/>
                </a:lnTo>
                <a:lnTo>
                  <a:pt x="2354409" y="395043"/>
                </a:lnTo>
                <a:lnTo>
                  <a:pt x="2294464" y="335099"/>
                </a:lnTo>
                <a:lnTo>
                  <a:pt x="2324436" y="335099"/>
                </a:lnTo>
                <a:lnTo>
                  <a:pt x="2324436" y="251608"/>
                </a:lnTo>
                <a:lnTo>
                  <a:pt x="0" y="251608"/>
                </a:lnTo>
                <a:lnTo>
                  <a:pt x="0" y="205889"/>
                </a:lnTo>
                <a:lnTo>
                  <a:pt x="0" y="1"/>
                </a:lnTo>
                <a:lnTo>
                  <a:pt x="66502" y="1"/>
                </a:lnTo>
                <a:lnTo>
                  <a:pt x="66502" y="205889"/>
                </a:lnTo>
                <a:lnTo>
                  <a:pt x="1163782" y="205889"/>
                </a:lnTo>
                <a:lnTo>
                  <a:pt x="1163782" y="1"/>
                </a:lnTo>
                <a:lnTo>
                  <a:pt x="1230284" y="1"/>
                </a:lnTo>
                <a:lnTo>
                  <a:pt x="1230284" y="205889"/>
                </a:lnTo>
                <a:lnTo>
                  <a:pt x="2324436" y="20588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76DA435-EDE0-4679-A6DB-B88FF2829FC4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Vanishing Gradient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644986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994044E2-1371-4F80-9FDF-8690222832BE}"/>
              </a:ext>
            </a:extLst>
          </p:cNvPr>
          <p:cNvSpPr/>
          <p:nvPr/>
        </p:nvSpPr>
        <p:spPr>
          <a:xfrm>
            <a:off x="402471" y="1943043"/>
            <a:ext cx="11305024" cy="1743913"/>
          </a:xfrm>
          <a:custGeom>
            <a:avLst/>
            <a:gdLst>
              <a:gd name="connsiteX0" fmla="*/ 9457184 w 11305024"/>
              <a:gd name="connsiteY0" fmla="*/ 0 h 1743913"/>
              <a:gd name="connsiteX1" fmla="*/ 10121470 w 11305024"/>
              <a:gd name="connsiteY1" fmla="*/ 460174 h 1743913"/>
              <a:gd name="connsiteX2" fmla="*/ 11305024 w 11305024"/>
              <a:gd name="connsiteY2" fmla="*/ 460174 h 1743913"/>
              <a:gd name="connsiteX3" fmla="*/ 11305024 w 11305024"/>
              <a:gd name="connsiteY3" fmla="*/ 1249467 h 1743913"/>
              <a:gd name="connsiteX4" fmla="*/ 10063094 w 11305024"/>
              <a:gd name="connsiteY4" fmla="*/ 1249467 h 1743913"/>
              <a:gd name="connsiteX5" fmla="*/ 10062826 w 11305024"/>
              <a:gd name="connsiteY5" fmla="*/ 1249853 h 1743913"/>
              <a:gd name="connsiteX6" fmla="*/ 10062268 w 11305024"/>
              <a:gd name="connsiteY6" fmla="*/ 1249467 h 1743913"/>
              <a:gd name="connsiteX7" fmla="*/ 10060774 w 11305024"/>
              <a:gd name="connsiteY7" fmla="*/ 1249467 h 1743913"/>
              <a:gd name="connsiteX8" fmla="*/ 10060774 w 11305024"/>
              <a:gd name="connsiteY8" fmla="*/ 1248432 h 1743913"/>
              <a:gd name="connsiteX9" fmla="*/ 9311452 w 11305024"/>
              <a:gd name="connsiteY9" fmla="*/ 729350 h 1743913"/>
              <a:gd name="connsiteX10" fmla="*/ 1246405 w 11305024"/>
              <a:gd name="connsiteY10" fmla="*/ 729350 h 1743913"/>
              <a:gd name="connsiteX11" fmla="*/ 458134 w 11305024"/>
              <a:gd name="connsiteY11" fmla="*/ 1743913 h 1743913"/>
              <a:gd name="connsiteX12" fmla="*/ 0 w 11305024"/>
              <a:gd name="connsiteY12" fmla="*/ 1387963 h 1743913"/>
              <a:gd name="connsiteX13" fmla="*/ 1074640 w 11305024"/>
              <a:gd name="connsiteY13" fmla="*/ 4822 h 1743913"/>
              <a:gd name="connsiteX14" fmla="*/ 1077294 w 11305024"/>
              <a:gd name="connsiteY14" fmla="*/ 6884 h 1743913"/>
              <a:gd name="connsiteX15" fmla="*/ 1077294 w 11305024"/>
              <a:gd name="connsiteY15" fmla="*/ 3092 h 1743913"/>
              <a:gd name="connsiteX16" fmla="*/ 9455042 w 11305024"/>
              <a:gd name="connsiteY16" fmla="*/ 3092 h 174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05024" h="1743913">
                <a:moveTo>
                  <a:pt x="9457184" y="0"/>
                </a:moveTo>
                <a:lnTo>
                  <a:pt x="10121470" y="460174"/>
                </a:lnTo>
                <a:lnTo>
                  <a:pt x="11305024" y="460174"/>
                </a:lnTo>
                <a:lnTo>
                  <a:pt x="11305024" y="1249467"/>
                </a:lnTo>
                <a:lnTo>
                  <a:pt x="10063094" y="1249467"/>
                </a:lnTo>
                <a:lnTo>
                  <a:pt x="10062826" y="1249853"/>
                </a:lnTo>
                <a:lnTo>
                  <a:pt x="10062268" y="1249467"/>
                </a:lnTo>
                <a:lnTo>
                  <a:pt x="10060774" y="1249467"/>
                </a:lnTo>
                <a:lnTo>
                  <a:pt x="10060774" y="1248432"/>
                </a:lnTo>
                <a:lnTo>
                  <a:pt x="9311452" y="729350"/>
                </a:lnTo>
                <a:lnTo>
                  <a:pt x="1246405" y="729350"/>
                </a:lnTo>
                <a:lnTo>
                  <a:pt x="458134" y="1743913"/>
                </a:lnTo>
                <a:lnTo>
                  <a:pt x="0" y="1387963"/>
                </a:lnTo>
                <a:lnTo>
                  <a:pt x="1074640" y="4822"/>
                </a:lnTo>
                <a:lnTo>
                  <a:pt x="1077294" y="6884"/>
                </a:lnTo>
                <a:lnTo>
                  <a:pt x="1077294" y="3092"/>
                </a:lnTo>
                <a:lnTo>
                  <a:pt x="9455042" y="3092"/>
                </a:lnTo>
                <a:close/>
              </a:path>
            </a:pathLst>
          </a:cu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D40E2-EE83-48E3-AE6E-31876307DEBF}"/>
              </a:ext>
            </a:extLst>
          </p:cNvPr>
          <p:cNvSpPr txBox="1"/>
          <p:nvPr/>
        </p:nvSpPr>
        <p:spPr>
          <a:xfrm>
            <a:off x="164418" y="1094202"/>
            <a:ext cx="11656742" cy="4522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기울기 소실 </a:t>
            </a:r>
            <a:r>
              <a:rPr lang="en-US" altLang="ko-KR" b="1" dirty="0"/>
              <a:t>(Vanishing gradient) </a:t>
            </a:r>
            <a:r>
              <a:rPr lang="ko-KR" altLang="en-US" b="1" dirty="0"/>
              <a:t>원인</a:t>
            </a:r>
            <a:r>
              <a:rPr lang="en-US" altLang="ko-KR" b="1" dirty="0"/>
              <a:t>: </a:t>
            </a:r>
            <a:r>
              <a:rPr lang="ko-KR" altLang="en-US" b="1" dirty="0"/>
              <a:t>활성화 함수 </a:t>
            </a:r>
            <a:r>
              <a:rPr lang="en-US" altLang="ko-KR" b="1" dirty="0"/>
              <a:t>(Activation function)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가중치의 기울기를 구할 때 이전 층들의 미분 값 사용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결론적으로</a:t>
            </a:r>
            <a:r>
              <a:rPr lang="en-US" altLang="ko-KR" sz="1600" dirty="0"/>
              <a:t>, Backpropagation </a:t>
            </a:r>
            <a:r>
              <a:rPr lang="ko-KR" altLang="en-US" sz="1600" dirty="0"/>
              <a:t>시 입력 층에 가까워질 수록 </a:t>
            </a:r>
            <a:r>
              <a:rPr lang="ko-KR" altLang="en-US" sz="1600" dirty="0">
                <a:solidFill>
                  <a:srgbClr val="0000FF"/>
                </a:solidFill>
              </a:rPr>
              <a:t>활성화 함수의 미분 값</a:t>
            </a:r>
            <a:r>
              <a:rPr lang="ko-KR" altLang="en-US" sz="1600" dirty="0"/>
              <a:t>에 의해 </a:t>
            </a:r>
            <a:r>
              <a:rPr lang="ko-KR" altLang="en-US" sz="1600" dirty="0">
                <a:solidFill>
                  <a:srgbClr val="FF0000"/>
                </a:solidFill>
              </a:rPr>
              <a:t>기울기 소실 현상 발생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C4A8A-DA7A-4925-9B77-516FCFEC5B9C}"/>
              </a:ext>
            </a:extLst>
          </p:cNvPr>
          <p:cNvSpPr txBox="1"/>
          <p:nvPr/>
        </p:nvSpPr>
        <p:spPr>
          <a:xfrm>
            <a:off x="94876" y="540548"/>
            <a:ext cx="29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Vanishing Gradient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371D4A-5B5F-4AB1-8BD4-4A1C3358C71E}"/>
                  </a:ext>
                </a:extLst>
              </p:cNvPr>
              <p:cNvSpPr txBox="1"/>
              <p:nvPr/>
            </p:nvSpPr>
            <p:spPr>
              <a:xfrm>
                <a:off x="171554" y="5539072"/>
                <a:ext cx="1450782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100" dirty="0"/>
                  <a:t> Input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100" dirty="0"/>
                  <a:t> Output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/>
                  <a:t>: </a:t>
                </a:r>
                <a:r>
                  <a:rPr lang="ko-KR" altLang="en-US" sz="1100" dirty="0"/>
                  <a:t>가중치</a:t>
                </a:r>
                <a:endParaRPr lang="en-US" altLang="ko-KR" sz="11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/>
                  <a:t>: </a:t>
                </a:r>
                <a:r>
                  <a:rPr lang="ko-KR" altLang="en-US" sz="1100" dirty="0"/>
                  <a:t>은닉층의 입력 값</a:t>
                </a:r>
                <a:endParaRPr lang="en-US" altLang="ko-KR" sz="11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/>
                  <a:t>: </a:t>
                </a:r>
                <a:r>
                  <a:rPr lang="ko-KR" altLang="en-US" sz="1100" dirty="0"/>
                  <a:t>은닉층의 출력 값</a:t>
                </a:r>
                <a:endParaRPr lang="en-US" altLang="ko-KR" sz="1100" dirty="0"/>
              </a:p>
              <a:p>
                <a14:m>
                  <m:oMath xmlns:m="http://schemas.openxmlformats.org/officeDocument/2006/math">
                    <m:r>
                      <a:rPr lang="ko-KR" altLang="en-US" sz="11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100" dirty="0"/>
                  <a:t>: Sigmoid function</a:t>
                </a:r>
                <a:r>
                  <a:rPr lang="ko-KR" altLang="en-US" sz="1100" dirty="0"/>
                  <a:t> </a:t>
                </a:r>
                <a:endParaRPr lang="en-US" altLang="ko-KR" sz="11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371D4A-5B5F-4AB1-8BD4-4A1C3358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54" y="5539072"/>
                <a:ext cx="1450782" cy="1107996"/>
              </a:xfrm>
              <a:prstGeom prst="rect">
                <a:avLst/>
              </a:prstGeom>
              <a:blipFill>
                <a:blip r:embed="rId3"/>
                <a:stretch>
                  <a:fillRect t="-552" b="-33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45BF314-39FB-40D9-80E9-375567193E2B}"/>
                  </a:ext>
                </a:extLst>
              </p:cNvPr>
              <p:cNvSpPr/>
              <p:nvPr/>
            </p:nvSpPr>
            <p:spPr>
              <a:xfrm>
                <a:off x="600291" y="2051886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45BF314-39FB-40D9-80E9-375567193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1" y="2051886"/>
                <a:ext cx="495903" cy="4959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5BB5E1FB-A363-4095-BDCC-33EDBE39B977}"/>
                  </a:ext>
                </a:extLst>
              </p:cNvPr>
              <p:cNvSpPr/>
              <p:nvPr/>
            </p:nvSpPr>
            <p:spPr>
              <a:xfrm>
                <a:off x="1435033" y="2149241"/>
                <a:ext cx="305440" cy="3054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5BB5E1FB-A363-4095-BDCC-33EDBE39B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033" y="2149241"/>
                <a:ext cx="305440" cy="3054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7B8777BA-F387-40E7-9AE9-0D96D0E37AD2}"/>
                  </a:ext>
                </a:extLst>
              </p:cNvPr>
              <p:cNvSpPr/>
              <p:nvPr/>
            </p:nvSpPr>
            <p:spPr>
              <a:xfrm>
                <a:off x="550109" y="3036445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7B8777BA-F387-40E7-9AE9-0D96D0E37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09" y="3036445"/>
                <a:ext cx="495903" cy="49590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2B62FC18-4672-407B-BEDE-34CFFE551B32}"/>
                  </a:ext>
                </a:extLst>
              </p:cNvPr>
              <p:cNvSpPr/>
              <p:nvPr/>
            </p:nvSpPr>
            <p:spPr>
              <a:xfrm>
                <a:off x="2036790" y="2058732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2B62FC18-4672-407B-BEDE-34CFFE551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790" y="2058732"/>
                <a:ext cx="495903" cy="49590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1FD5A5F9-6996-4A94-8567-373ED6F98D3E}"/>
                  </a:ext>
                </a:extLst>
              </p:cNvPr>
              <p:cNvSpPr/>
              <p:nvPr/>
            </p:nvSpPr>
            <p:spPr>
              <a:xfrm>
                <a:off x="2846631" y="2153963"/>
                <a:ext cx="305440" cy="3054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1FD5A5F9-6996-4A94-8567-373ED6F98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631" y="2153963"/>
                <a:ext cx="305440" cy="3054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6084E14E-CE0C-410F-8D52-8C9B7A7A93BB}"/>
                  </a:ext>
                </a:extLst>
              </p:cNvPr>
              <p:cNvSpPr/>
              <p:nvPr/>
            </p:nvSpPr>
            <p:spPr>
              <a:xfrm>
                <a:off x="3473289" y="2058732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6084E14E-CE0C-410F-8D52-8C9B7A7A9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289" y="2058732"/>
                <a:ext cx="495903" cy="49590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CB26E7E1-FAA3-49F4-802F-F6AB292C79A3}"/>
                  </a:ext>
                </a:extLst>
              </p:cNvPr>
              <p:cNvSpPr/>
              <p:nvPr/>
            </p:nvSpPr>
            <p:spPr>
              <a:xfrm>
                <a:off x="3480353" y="3032580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CB26E7E1-FAA3-49F4-802F-F6AB292C7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353" y="3032580"/>
                <a:ext cx="495903" cy="49590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7EC8BB9C-EE1E-4EEC-9D90-936F7BEAF975}"/>
                  </a:ext>
                </a:extLst>
              </p:cNvPr>
              <p:cNvSpPr/>
              <p:nvPr/>
            </p:nvSpPr>
            <p:spPr>
              <a:xfrm>
                <a:off x="4305116" y="2153963"/>
                <a:ext cx="305440" cy="3054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7EC8BB9C-EE1E-4EEC-9D90-936F7BEAF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116" y="2153963"/>
                <a:ext cx="305440" cy="30544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5B876CA8-608C-44D8-B608-AC692476CBE8}"/>
                  </a:ext>
                </a:extLst>
              </p:cNvPr>
              <p:cNvSpPr/>
              <p:nvPr/>
            </p:nvSpPr>
            <p:spPr>
              <a:xfrm>
                <a:off x="4922465" y="2058732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5B876CA8-608C-44D8-B608-AC692476C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65" y="2058732"/>
                <a:ext cx="495903" cy="49590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1D222CA-B43A-4E89-A446-5E6628F23C30}"/>
                  </a:ext>
                </a:extLst>
              </p:cNvPr>
              <p:cNvSpPr/>
              <p:nvPr/>
            </p:nvSpPr>
            <p:spPr>
              <a:xfrm>
                <a:off x="5698716" y="2153963"/>
                <a:ext cx="305440" cy="3054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1D222CA-B43A-4E89-A446-5E6628F23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716" y="2153963"/>
                <a:ext cx="305440" cy="3054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0418A020-13FB-4C10-A7FF-D51F2E2930BB}"/>
                  </a:ext>
                </a:extLst>
              </p:cNvPr>
              <p:cNvSpPr/>
              <p:nvPr/>
            </p:nvSpPr>
            <p:spPr>
              <a:xfrm>
                <a:off x="6353386" y="2059683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0418A020-13FB-4C10-A7FF-D51F2E293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386" y="2059683"/>
                <a:ext cx="495903" cy="49590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051FADB7-18E0-418C-B696-4B5042EE8FC2}"/>
                  </a:ext>
                </a:extLst>
              </p:cNvPr>
              <p:cNvSpPr/>
              <p:nvPr/>
            </p:nvSpPr>
            <p:spPr>
              <a:xfrm>
                <a:off x="6349383" y="3032579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051FADB7-18E0-418C-B696-4B5042EE8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383" y="3032579"/>
                <a:ext cx="495903" cy="49590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AF524047-50E8-4676-906A-25093EE3A8CC}"/>
                  </a:ext>
                </a:extLst>
              </p:cNvPr>
              <p:cNvSpPr/>
              <p:nvPr/>
            </p:nvSpPr>
            <p:spPr>
              <a:xfrm>
                <a:off x="7177737" y="2153963"/>
                <a:ext cx="305440" cy="3054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AF524047-50E8-4676-906A-25093EE3A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737" y="2153963"/>
                <a:ext cx="305440" cy="30544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65CEB82-ADD9-464E-82A0-D1BD9FDA1B35}"/>
                  </a:ext>
                </a:extLst>
              </p:cNvPr>
              <p:cNvSpPr/>
              <p:nvPr/>
            </p:nvSpPr>
            <p:spPr>
              <a:xfrm>
                <a:off x="7820942" y="2058732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65CEB82-ADD9-464E-82A0-D1BD9FDA1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942" y="2058732"/>
                <a:ext cx="495903" cy="495903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4A43F021-42C1-48E2-91DA-BED3B56C8C2E}"/>
                  </a:ext>
                </a:extLst>
              </p:cNvPr>
              <p:cNvSpPr/>
              <p:nvPr/>
            </p:nvSpPr>
            <p:spPr>
              <a:xfrm>
                <a:off x="8675198" y="2149241"/>
                <a:ext cx="305440" cy="3054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4A43F021-42C1-48E2-91DA-BED3B56C8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198" y="2149241"/>
                <a:ext cx="305440" cy="30544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390C709-93E8-4546-B5F6-1203FD8E1FB0}"/>
                  </a:ext>
                </a:extLst>
              </p:cNvPr>
              <p:cNvSpPr/>
              <p:nvPr/>
            </p:nvSpPr>
            <p:spPr>
              <a:xfrm>
                <a:off x="9328906" y="2058732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390C709-93E8-4546-B5F6-1203FD8E1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906" y="2058732"/>
                <a:ext cx="495903" cy="495903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AECF03E0-5965-41B4-9640-25307619FF40}"/>
                  </a:ext>
                </a:extLst>
              </p:cNvPr>
              <p:cNvSpPr/>
              <p:nvPr/>
            </p:nvSpPr>
            <p:spPr>
              <a:xfrm>
                <a:off x="9328905" y="3032578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AECF03E0-5965-41B4-9640-25307619F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905" y="3032578"/>
                <a:ext cx="495903" cy="49590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57EB508F-0F55-481E-BDEB-E2B0930A1663}"/>
                  </a:ext>
                </a:extLst>
              </p:cNvPr>
              <p:cNvSpPr/>
              <p:nvPr/>
            </p:nvSpPr>
            <p:spPr>
              <a:xfrm>
                <a:off x="11117234" y="2536676"/>
                <a:ext cx="495903" cy="49590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57EB508F-0F55-481E-BDEB-E2B0930A1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234" y="2536676"/>
                <a:ext cx="495903" cy="495903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1905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9489ED72-7DED-40E3-A947-615DF4186726}"/>
                  </a:ext>
                </a:extLst>
              </p:cNvPr>
              <p:cNvSpPr/>
              <p:nvPr/>
            </p:nvSpPr>
            <p:spPr>
              <a:xfrm>
                <a:off x="10247146" y="2631908"/>
                <a:ext cx="305440" cy="30544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9489ED72-7DED-40E3-A947-615DF4186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146" y="2631908"/>
                <a:ext cx="305440" cy="30544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E41539E-977C-4F8F-B60C-95B435C90870}"/>
              </a:ext>
            </a:extLst>
          </p:cNvPr>
          <p:cNvCxnSpPr>
            <a:stCxn id="7" idx="6"/>
            <a:endCxn id="58" idx="2"/>
          </p:cNvCxnSpPr>
          <p:nvPr/>
        </p:nvCxnSpPr>
        <p:spPr>
          <a:xfrm>
            <a:off x="1096194" y="2299838"/>
            <a:ext cx="338839" cy="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1B15C52-5ECC-441B-9EDC-F9E679625D1F}"/>
              </a:ext>
            </a:extLst>
          </p:cNvPr>
          <p:cNvCxnSpPr>
            <a:cxnSpLocks/>
            <a:stCxn id="59" idx="7"/>
            <a:endCxn id="58" idx="3"/>
          </p:cNvCxnSpPr>
          <p:nvPr/>
        </p:nvCxnSpPr>
        <p:spPr>
          <a:xfrm flipV="1">
            <a:off x="973389" y="2409950"/>
            <a:ext cx="506375" cy="69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D7754F3-7316-45FB-AEBD-5644991B13D5}"/>
              </a:ext>
            </a:extLst>
          </p:cNvPr>
          <p:cNvCxnSpPr>
            <a:stCxn id="58" idx="6"/>
            <a:endCxn id="60" idx="2"/>
          </p:cNvCxnSpPr>
          <p:nvPr/>
        </p:nvCxnSpPr>
        <p:spPr>
          <a:xfrm>
            <a:off x="1740473" y="2301961"/>
            <a:ext cx="296317" cy="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C0C9A6F-C647-45E6-AD89-87AFD19C1548}"/>
              </a:ext>
            </a:extLst>
          </p:cNvPr>
          <p:cNvCxnSpPr>
            <a:stCxn id="60" idx="6"/>
            <a:endCxn id="62" idx="2"/>
          </p:cNvCxnSpPr>
          <p:nvPr/>
        </p:nvCxnSpPr>
        <p:spPr>
          <a:xfrm flipV="1">
            <a:off x="2532693" y="2306683"/>
            <a:ext cx="3139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9096B98-8ABE-4B63-BD3C-8B689920E8EE}"/>
              </a:ext>
            </a:extLst>
          </p:cNvPr>
          <p:cNvCxnSpPr>
            <a:stCxn id="62" idx="6"/>
            <a:endCxn id="63" idx="2"/>
          </p:cNvCxnSpPr>
          <p:nvPr/>
        </p:nvCxnSpPr>
        <p:spPr>
          <a:xfrm>
            <a:off x="3152071" y="2306683"/>
            <a:ext cx="3212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80E007C6-F461-4821-AC40-7572CE73F582}"/>
              </a:ext>
            </a:extLst>
          </p:cNvPr>
          <p:cNvCxnSpPr>
            <a:stCxn id="63" idx="6"/>
            <a:endCxn id="66" idx="2"/>
          </p:cNvCxnSpPr>
          <p:nvPr/>
        </p:nvCxnSpPr>
        <p:spPr>
          <a:xfrm flipV="1">
            <a:off x="3969192" y="2306683"/>
            <a:ext cx="3359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289B702-EB72-4D47-90D5-6E214D72DA4A}"/>
              </a:ext>
            </a:extLst>
          </p:cNvPr>
          <p:cNvCxnSpPr>
            <a:cxnSpLocks/>
            <a:stCxn id="64" idx="7"/>
            <a:endCxn id="66" idx="3"/>
          </p:cNvCxnSpPr>
          <p:nvPr/>
        </p:nvCxnSpPr>
        <p:spPr>
          <a:xfrm flipV="1">
            <a:off x="3903633" y="2414672"/>
            <a:ext cx="446214" cy="69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FEEDF05-7167-4621-87AD-160A1CF296DB}"/>
              </a:ext>
            </a:extLst>
          </p:cNvPr>
          <p:cNvCxnSpPr>
            <a:stCxn id="66" idx="6"/>
            <a:endCxn id="68" idx="2"/>
          </p:cNvCxnSpPr>
          <p:nvPr/>
        </p:nvCxnSpPr>
        <p:spPr>
          <a:xfrm>
            <a:off x="4610556" y="2306683"/>
            <a:ext cx="3119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9B9BED0-79B8-4DDD-BD74-353D5E48B253}"/>
              </a:ext>
            </a:extLst>
          </p:cNvPr>
          <p:cNvCxnSpPr>
            <a:stCxn id="68" idx="6"/>
            <a:endCxn id="69" idx="2"/>
          </p:cNvCxnSpPr>
          <p:nvPr/>
        </p:nvCxnSpPr>
        <p:spPr>
          <a:xfrm flipV="1">
            <a:off x="5418368" y="2306683"/>
            <a:ext cx="2803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38D67FE-3353-416C-AF27-F2F45F901C66}"/>
              </a:ext>
            </a:extLst>
          </p:cNvPr>
          <p:cNvCxnSpPr>
            <a:stCxn id="69" idx="6"/>
            <a:endCxn id="70" idx="2"/>
          </p:cNvCxnSpPr>
          <p:nvPr/>
        </p:nvCxnSpPr>
        <p:spPr>
          <a:xfrm>
            <a:off x="6004156" y="2306683"/>
            <a:ext cx="349230" cy="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2339137-B9D9-4B32-9A38-78071B9DBCEE}"/>
              </a:ext>
            </a:extLst>
          </p:cNvPr>
          <p:cNvCxnSpPr>
            <a:stCxn id="70" idx="6"/>
            <a:endCxn id="72" idx="2"/>
          </p:cNvCxnSpPr>
          <p:nvPr/>
        </p:nvCxnSpPr>
        <p:spPr>
          <a:xfrm flipV="1">
            <a:off x="6849289" y="2306683"/>
            <a:ext cx="328448" cy="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585E1C1-A595-4656-9436-BACA8168B70F}"/>
              </a:ext>
            </a:extLst>
          </p:cNvPr>
          <p:cNvCxnSpPr>
            <a:cxnSpLocks/>
            <a:stCxn id="71" idx="7"/>
            <a:endCxn id="72" idx="3"/>
          </p:cNvCxnSpPr>
          <p:nvPr/>
        </p:nvCxnSpPr>
        <p:spPr>
          <a:xfrm flipV="1">
            <a:off x="6772663" y="2414672"/>
            <a:ext cx="449805" cy="69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EB0CEF8B-59ED-4E21-AB7E-DD7E1ECBA387}"/>
              </a:ext>
            </a:extLst>
          </p:cNvPr>
          <p:cNvCxnSpPr>
            <a:stCxn id="72" idx="6"/>
            <a:endCxn id="73" idx="2"/>
          </p:cNvCxnSpPr>
          <p:nvPr/>
        </p:nvCxnSpPr>
        <p:spPr>
          <a:xfrm>
            <a:off x="7483177" y="2306683"/>
            <a:ext cx="3377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40F133DD-D04D-4D5E-A53D-4866EDFCC122}"/>
              </a:ext>
            </a:extLst>
          </p:cNvPr>
          <p:cNvCxnSpPr>
            <a:stCxn id="73" idx="6"/>
            <a:endCxn id="74" idx="2"/>
          </p:cNvCxnSpPr>
          <p:nvPr/>
        </p:nvCxnSpPr>
        <p:spPr>
          <a:xfrm flipV="1">
            <a:off x="8316845" y="2301961"/>
            <a:ext cx="358353" cy="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98C2FCC6-7DA8-4D72-8A14-868B6182B187}"/>
              </a:ext>
            </a:extLst>
          </p:cNvPr>
          <p:cNvCxnSpPr>
            <a:stCxn id="74" idx="6"/>
            <a:endCxn id="75" idx="2"/>
          </p:cNvCxnSpPr>
          <p:nvPr/>
        </p:nvCxnSpPr>
        <p:spPr>
          <a:xfrm>
            <a:off x="8980638" y="2301961"/>
            <a:ext cx="348268" cy="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FC9D77DE-4F2B-4475-A3FE-0EC502D3C140}"/>
              </a:ext>
            </a:extLst>
          </p:cNvPr>
          <p:cNvCxnSpPr>
            <a:stCxn id="75" idx="6"/>
            <a:endCxn id="78" idx="1"/>
          </p:cNvCxnSpPr>
          <p:nvPr/>
        </p:nvCxnSpPr>
        <p:spPr>
          <a:xfrm>
            <a:off x="9824809" y="2306684"/>
            <a:ext cx="467068" cy="3699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E838821-D228-41B7-9B8B-92DDDE3534B1}"/>
              </a:ext>
            </a:extLst>
          </p:cNvPr>
          <p:cNvCxnSpPr>
            <a:stCxn id="76" idx="6"/>
            <a:endCxn id="78" idx="3"/>
          </p:cNvCxnSpPr>
          <p:nvPr/>
        </p:nvCxnSpPr>
        <p:spPr>
          <a:xfrm flipV="1">
            <a:off x="9824808" y="2892617"/>
            <a:ext cx="467069" cy="38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8EE2D27F-5F4A-4127-AAD4-06E2EF6B3B09}"/>
              </a:ext>
            </a:extLst>
          </p:cNvPr>
          <p:cNvCxnSpPr>
            <a:stCxn id="78" idx="6"/>
            <a:endCxn id="77" idx="2"/>
          </p:cNvCxnSpPr>
          <p:nvPr/>
        </p:nvCxnSpPr>
        <p:spPr>
          <a:xfrm>
            <a:off x="10552586" y="2784628"/>
            <a:ext cx="564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화살표: 왼쪽 41">
            <a:extLst>
              <a:ext uri="{FF2B5EF4-FFF2-40B4-BE49-F238E27FC236}">
                <a16:creationId xmlns:a16="http://schemas.microsoft.com/office/drawing/2014/main" id="{B1E7C299-34AB-47EC-833E-2D58A2F7656E}"/>
              </a:ext>
            </a:extLst>
          </p:cNvPr>
          <p:cNvSpPr/>
          <p:nvPr/>
        </p:nvSpPr>
        <p:spPr>
          <a:xfrm>
            <a:off x="578863" y="3692920"/>
            <a:ext cx="10934231" cy="127779"/>
          </a:xfrm>
          <a:prstGeom prst="lef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8FE371-37C7-4A2D-BF1C-035527245895}"/>
              </a:ext>
            </a:extLst>
          </p:cNvPr>
          <p:cNvSpPr txBox="1"/>
          <p:nvPr/>
        </p:nvSpPr>
        <p:spPr>
          <a:xfrm>
            <a:off x="10368886" y="3757664"/>
            <a:ext cx="12442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Backpropagation</a:t>
            </a:r>
            <a:endParaRPr lang="ko-KR" altLang="en-US" sz="11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58EA567-4BEB-446F-A8D6-5B6470BA02DF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Vanishing Gradient</a:t>
            </a:r>
            <a:endParaRPr lang="ko-KR" altLang="en-US" sz="2000" i="1" dirty="0"/>
          </a:p>
        </p:txBody>
      </p:sp>
      <p:graphicFrame>
        <p:nvGraphicFramePr>
          <p:cNvPr id="50" name="개체 49">
            <a:extLst>
              <a:ext uri="{FF2B5EF4-FFF2-40B4-BE49-F238E27FC236}">
                <a16:creationId xmlns:a16="http://schemas.microsoft.com/office/drawing/2014/main" id="{13D60AFB-5F6B-4370-897F-B144536499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8513" y="3987800"/>
          <a:ext cx="4532312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717640" imgH="431640" progId="Equation.DSMT4">
                  <p:embed/>
                </p:oleObj>
              </mc:Choice>
              <mc:Fallback>
                <p:oleObj name="Equation" r:id="rId22" imgW="2717640" imgH="431640" progId="Equation.DSMT4">
                  <p:embed/>
                  <p:pic>
                    <p:nvPicPr>
                      <p:cNvPr id="50" name="개체 49">
                        <a:extLst>
                          <a:ext uri="{FF2B5EF4-FFF2-40B4-BE49-F238E27FC236}">
                            <a16:creationId xmlns:a16="http://schemas.microsoft.com/office/drawing/2014/main" id="{13D60AFB-5F6B-4370-897F-B144536499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98513" y="3987800"/>
                        <a:ext cx="4532312" cy="722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AD701C81-6901-4455-9E01-2CFBE02F67F6}"/>
              </a:ext>
            </a:extLst>
          </p:cNvPr>
          <p:cNvSpPr/>
          <p:nvPr/>
        </p:nvSpPr>
        <p:spPr>
          <a:xfrm>
            <a:off x="1988711" y="3957161"/>
            <a:ext cx="465513" cy="77182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EAED0BC-B5F7-4DD1-98D8-2085D591C11F}"/>
              </a:ext>
            </a:extLst>
          </p:cNvPr>
          <p:cNvSpPr/>
          <p:nvPr/>
        </p:nvSpPr>
        <p:spPr>
          <a:xfrm>
            <a:off x="3152071" y="3957161"/>
            <a:ext cx="465513" cy="77182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B956F5-93F2-4CA4-8A33-EDB7CDE98271}"/>
              </a:ext>
            </a:extLst>
          </p:cNvPr>
          <p:cNvSpPr/>
          <p:nvPr/>
        </p:nvSpPr>
        <p:spPr>
          <a:xfrm>
            <a:off x="4305116" y="3957161"/>
            <a:ext cx="442800" cy="77182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434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FD40E2-EE83-48E3-AE6E-31876307DEBF}"/>
              </a:ext>
            </a:extLst>
          </p:cNvPr>
          <p:cNvSpPr txBox="1"/>
          <p:nvPr/>
        </p:nvSpPr>
        <p:spPr>
          <a:xfrm>
            <a:off x="164418" y="1077874"/>
            <a:ext cx="11656742" cy="83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기울기 소실 </a:t>
            </a:r>
            <a:r>
              <a:rPr lang="en-US" altLang="ko-KR" b="1" dirty="0"/>
              <a:t>(Vanishing gradient) </a:t>
            </a:r>
            <a:r>
              <a:rPr lang="ko-KR" altLang="en-US" b="1" dirty="0"/>
              <a:t>해결법</a:t>
            </a:r>
            <a:r>
              <a:rPr lang="en-US" altLang="ko-KR" b="1" dirty="0"/>
              <a:t>: </a:t>
            </a:r>
            <a:r>
              <a:rPr lang="ko-KR" altLang="en-US" b="1" dirty="0"/>
              <a:t>활성화 함수 변경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Sigmoid,</a:t>
            </a:r>
            <a:r>
              <a:rPr lang="ko-KR" altLang="en-US" sz="1600" dirty="0"/>
              <a:t> </a:t>
            </a:r>
            <a:r>
              <a:rPr lang="en-US" altLang="ko-KR" sz="1600" dirty="0"/>
              <a:t>tanh </a:t>
            </a:r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en-US" altLang="ko-KR" sz="1600" dirty="0" err="1">
                <a:solidFill>
                  <a:srgbClr val="0000FF"/>
                </a:solidFill>
                <a:sym typeface="Wingdings" panose="05000000000000000000" pitchFamily="2" charset="2"/>
              </a:rPr>
              <a:t>ReLU</a:t>
            </a:r>
            <a:r>
              <a:rPr lang="en-US" altLang="ko-KR" sz="1600" dirty="0">
                <a:solidFill>
                  <a:srgbClr val="0000FF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rgbClr val="0000FF"/>
                </a:solidFill>
                <a:sym typeface="Wingdings" panose="05000000000000000000" pitchFamily="2" charset="2"/>
              </a:rPr>
              <a:t>PReLU</a:t>
            </a:r>
            <a:r>
              <a:rPr lang="en-US" altLang="ko-KR" sz="1600" dirty="0">
                <a:solidFill>
                  <a:srgbClr val="0000FF"/>
                </a:solidFill>
                <a:sym typeface="Wingdings" panose="05000000000000000000" pitchFamily="2" charset="2"/>
              </a:rPr>
              <a:t>, Leaky </a:t>
            </a:r>
            <a:r>
              <a:rPr lang="en-US" altLang="ko-KR" sz="1600" dirty="0" err="1">
                <a:solidFill>
                  <a:srgbClr val="0000FF"/>
                </a:solidFill>
                <a:sym typeface="Wingdings" panose="05000000000000000000" pitchFamily="2" charset="2"/>
              </a:rPr>
              <a:t>ReLU</a:t>
            </a:r>
            <a:r>
              <a:rPr lang="en-US" altLang="ko-KR" sz="1600" dirty="0">
                <a:solidFill>
                  <a:srgbClr val="0000FF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rgbClr val="0000FF"/>
                </a:solidFill>
                <a:sym typeface="Wingdings" panose="05000000000000000000" pitchFamily="2" charset="2"/>
              </a:rPr>
              <a:t>etc</a:t>
            </a:r>
            <a:r>
              <a:rPr lang="en-US" altLang="ko-KR" sz="1600" dirty="0">
                <a:solidFill>
                  <a:srgbClr val="0000FF"/>
                </a:solidFill>
                <a:sym typeface="Wingdings" panose="05000000000000000000" pitchFamily="2" charset="2"/>
              </a:rPr>
              <a:t>…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C4A8A-DA7A-4925-9B77-516FCFEC5B9C}"/>
              </a:ext>
            </a:extLst>
          </p:cNvPr>
          <p:cNvSpPr txBox="1"/>
          <p:nvPr/>
        </p:nvSpPr>
        <p:spPr>
          <a:xfrm>
            <a:off x="94876" y="540548"/>
            <a:ext cx="29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Vanishing Gradient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D13B3-13DA-4A2B-95AC-F91E06E6060F}"/>
              </a:ext>
            </a:extLst>
          </p:cNvPr>
          <p:cNvSpPr txBox="1"/>
          <p:nvPr/>
        </p:nvSpPr>
        <p:spPr>
          <a:xfrm>
            <a:off x="1429017" y="4787149"/>
            <a:ext cx="739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함수 값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F7255-E296-4C08-8BAF-EE92A04B8754}"/>
              </a:ext>
            </a:extLst>
          </p:cNvPr>
          <p:cNvSpPr txBox="1"/>
          <p:nvPr/>
        </p:nvSpPr>
        <p:spPr>
          <a:xfrm>
            <a:off x="4068393" y="4782686"/>
            <a:ext cx="739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미분 값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DF47A4-D737-4CA7-AA49-ABD26483D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0" y="2841603"/>
            <a:ext cx="5119234" cy="1945546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C64A51C-65DE-4FB6-95DC-9E9D0A86E3FF}"/>
              </a:ext>
            </a:extLst>
          </p:cNvPr>
          <p:cNvSpPr/>
          <p:nvPr/>
        </p:nvSpPr>
        <p:spPr>
          <a:xfrm>
            <a:off x="5974254" y="3579542"/>
            <a:ext cx="579884" cy="2999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7CAC36-D60C-4E8F-9262-C659C2F2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209" y="2882131"/>
            <a:ext cx="4974482" cy="21666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FD8A59-41AE-4B8D-8C12-27AF82EFE5AF}"/>
              </a:ext>
            </a:extLst>
          </p:cNvPr>
          <p:cNvSpPr txBox="1"/>
          <p:nvPr/>
        </p:nvSpPr>
        <p:spPr>
          <a:xfrm>
            <a:off x="10619734" y="5048760"/>
            <a:ext cx="739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미분 값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99913A-BCD1-4321-A65F-42A0E2FE719F}"/>
              </a:ext>
            </a:extLst>
          </p:cNvPr>
          <p:cNvSpPr/>
          <p:nvPr/>
        </p:nvSpPr>
        <p:spPr>
          <a:xfrm>
            <a:off x="7270593" y="4772885"/>
            <a:ext cx="1561171" cy="145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D6B58-EB36-4D80-AB88-373DF5E8B106}"/>
              </a:ext>
            </a:extLst>
          </p:cNvPr>
          <p:cNvSpPr txBox="1"/>
          <p:nvPr/>
        </p:nvSpPr>
        <p:spPr>
          <a:xfrm>
            <a:off x="7720101" y="5020851"/>
            <a:ext cx="739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함수 값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8AE70B-C12E-4093-AB02-B741BF22F021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Vanishing Gradient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56599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FD40E2-EE83-48E3-AE6E-31876307DEBF}"/>
              </a:ext>
            </a:extLst>
          </p:cNvPr>
          <p:cNvSpPr txBox="1"/>
          <p:nvPr/>
        </p:nvSpPr>
        <p:spPr>
          <a:xfrm>
            <a:off x="164418" y="1077874"/>
            <a:ext cx="11656742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기울기 소실 </a:t>
            </a:r>
            <a:r>
              <a:rPr lang="en-US" altLang="ko-KR" b="1" dirty="0"/>
              <a:t>(Vanishing gradient) </a:t>
            </a:r>
            <a:r>
              <a:rPr lang="ko-KR" altLang="en-US" b="1" dirty="0"/>
              <a:t>원인</a:t>
            </a:r>
            <a:r>
              <a:rPr lang="en-US" altLang="ko-KR" b="1" dirty="0"/>
              <a:t>: </a:t>
            </a:r>
            <a:r>
              <a:rPr lang="ko-KR" altLang="en-US" b="1" dirty="0"/>
              <a:t>가중치 초기화 </a:t>
            </a:r>
            <a:r>
              <a:rPr lang="en-US" altLang="ko-KR" b="1" dirty="0"/>
              <a:t>(Weight initialization)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0 </a:t>
            </a:r>
            <a:r>
              <a:rPr lang="ko-KR" altLang="en-US" sz="1600" dirty="0"/>
              <a:t>또는 동일한 값으로 가중치를 초기화 하였을 경우 </a:t>
            </a:r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ym typeface="Wingdings" panose="05000000000000000000" pitchFamily="2" charset="2"/>
              </a:rPr>
              <a:t>모든 뉴런의 출력 값은 동일해짐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C4A8A-DA7A-4925-9B77-516FCFEC5B9C}"/>
              </a:ext>
            </a:extLst>
          </p:cNvPr>
          <p:cNvSpPr txBox="1"/>
          <p:nvPr/>
        </p:nvSpPr>
        <p:spPr>
          <a:xfrm>
            <a:off x="94876" y="540548"/>
            <a:ext cx="29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Vanishing Gradient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3B4E18-B021-4596-AEE7-AA0DE80B7D44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Vanishing Gradient</a:t>
            </a:r>
            <a:endParaRPr lang="ko-KR" altLang="en-US" sz="2000" i="1" dirty="0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6BA94CD-B5BB-4CB4-A729-4B3F9591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694" y="2246112"/>
            <a:ext cx="5576944" cy="391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3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D28F97-8651-4D40-A443-C977B4AA54E8}"/>
              </a:ext>
            </a:extLst>
          </p:cNvPr>
          <p:cNvSpPr txBox="1"/>
          <p:nvPr/>
        </p:nvSpPr>
        <p:spPr>
          <a:xfrm>
            <a:off x="1893234" y="2105516"/>
            <a:ext cx="2386679" cy="1491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/>
              <a:t>Optimization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/>
              <a:t>Vanishing Gradient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521550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FD40E2-EE83-48E3-AE6E-31876307DEBF}"/>
              </a:ext>
            </a:extLst>
          </p:cNvPr>
          <p:cNvSpPr txBox="1"/>
          <p:nvPr/>
        </p:nvSpPr>
        <p:spPr>
          <a:xfrm>
            <a:off x="164418" y="1077874"/>
            <a:ext cx="11656742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기울기 소실 </a:t>
            </a:r>
            <a:r>
              <a:rPr lang="en-US" altLang="ko-KR" b="1" dirty="0"/>
              <a:t>(Vanishing gradient) </a:t>
            </a:r>
            <a:r>
              <a:rPr lang="ko-KR" altLang="en-US" b="1" dirty="0"/>
              <a:t>원인</a:t>
            </a:r>
            <a:r>
              <a:rPr lang="en-US" altLang="ko-KR" b="1" dirty="0"/>
              <a:t>: </a:t>
            </a:r>
            <a:r>
              <a:rPr lang="ko-KR" altLang="en-US" b="1" dirty="0"/>
              <a:t>가중치 초기화 </a:t>
            </a:r>
            <a:r>
              <a:rPr lang="en-US" altLang="ko-KR" b="1" dirty="0"/>
              <a:t>(Weight initialization)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평균이 </a:t>
            </a:r>
            <a:r>
              <a:rPr lang="en-US" altLang="ko-KR" sz="1600" dirty="0"/>
              <a:t>0</a:t>
            </a:r>
            <a:r>
              <a:rPr lang="ko-KR" altLang="en-US" sz="1600" dirty="0"/>
              <a:t>이고 표준편차가 </a:t>
            </a:r>
            <a:r>
              <a:rPr lang="en-US" altLang="ko-KR" sz="1600" dirty="0"/>
              <a:t>1</a:t>
            </a:r>
            <a:r>
              <a:rPr lang="ko-KR" altLang="en-US" sz="1600" dirty="0"/>
              <a:t>인 정규분포를 따르는 값으로 랜덤하게 초기화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C4A8A-DA7A-4925-9B77-516FCFEC5B9C}"/>
              </a:ext>
            </a:extLst>
          </p:cNvPr>
          <p:cNvSpPr txBox="1"/>
          <p:nvPr/>
        </p:nvSpPr>
        <p:spPr>
          <a:xfrm>
            <a:off x="94876" y="540548"/>
            <a:ext cx="29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Vanishing Gradient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3B4E18-B021-4596-AEE7-AA0DE80B7D44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Vanishing Gradient</a:t>
            </a:r>
            <a:endParaRPr lang="ko-KR" altLang="en-US" sz="2000" i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D67859-C40B-4B6E-BD44-09AE6E51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290" y="2783541"/>
            <a:ext cx="5377691" cy="3533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5195C9-26E7-45B5-8440-C8F0D8649926}"/>
              </a:ext>
            </a:extLst>
          </p:cNvPr>
          <p:cNvSpPr txBox="1"/>
          <p:nvPr/>
        </p:nvSpPr>
        <p:spPr>
          <a:xfrm>
            <a:off x="3141857" y="2414209"/>
            <a:ext cx="279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Activation</a:t>
            </a:r>
            <a:r>
              <a:rPr lang="ko-KR" altLang="en-US" dirty="0"/>
              <a:t> </a:t>
            </a:r>
            <a:r>
              <a:rPr lang="en-US" altLang="ko-KR" dirty="0"/>
              <a:t>Function:</a:t>
            </a:r>
            <a:r>
              <a:rPr lang="ko-KR" altLang="en-US" dirty="0"/>
              <a:t> </a:t>
            </a:r>
            <a:r>
              <a:rPr lang="en-US" altLang="ko-KR" b="1" dirty="0"/>
              <a:t>tanh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5520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FD40E2-EE83-48E3-AE6E-31876307DEBF}"/>
              </a:ext>
            </a:extLst>
          </p:cNvPr>
          <p:cNvSpPr txBox="1"/>
          <p:nvPr/>
        </p:nvSpPr>
        <p:spPr>
          <a:xfrm>
            <a:off x="164418" y="1077874"/>
            <a:ext cx="11656742" cy="119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기울기 소실 </a:t>
            </a:r>
            <a:r>
              <a:rPr lang="en-US" altLang="ko-KR" b="1" dirty="0"/>
              <a:t>(Vanishing gradient) </a:t>
            </a:r>
            <a:r>
              <a:rPr lang="ko-KR" altLang="en-US" b="1" dirty="0"/>
              <a:t>원인</a:t>
            </a:r>
            <a:r>
              <a:rPr lang="en-US" altLang="ko-KR" b="1" dirty="0"/>
              <a:t>: </a:t>
            </a:r>
            <a:r>
              <a:rPr lang="ko-KR" altLang="en-US" b="1" dirty="0"/>
              <a:t>가중치 초기화 </a:t>
            </a:r>
            <a:r>
              <a:rPr lang="en-US" altLang="ko-KR" b="1" dirty="0"/>
              <a:t>(Weight initialization)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평균이 </a:t>
            </a:r>
            <a:r>
              <a:rPr lang="en-US" altLang="ko-KR" sz="1600" dirty="0"/>
              <a:t>0</a:t>
            </a:r>
            <a:r>
              <a:rPr lang="ko-KR" altLang="en-US" sz="1600" dirty="0"/>
              <a:t>이고 표준편차가 </a:t>
            </a:r>
            <a:r>
              <a:rPr lang="en-US" altLang="ko-KR" sz="1600" dirty="0"/>
              <a:t>1</a:t>
            </a:r>
            <a:r>
              <a:rPr lang="ko-KR" altLang="en-US" sz="1600" dirty="0"/>
              <a:t>인 정규분포를 따르는 값으로 랜덤하게 초기화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평균이 </a:t>
            </a:r>
            <a:r>
              <a:rPr lang="en-US" altLang="ko-KR" sz="1600" dirty="0"/>
              <a:t>0</a:t>
            </a:r>
            <a:r>
              <a:rPr lang="ko-KR" altLang="en-US" sz="1600" dirty="0"/>
              <a:t>이고 표준편차가 </a:t>
            </a:r>
            <a:r>
              <a:rPr lang="en-US" altLang="ko-KR" sz="1600" dirty="0"/>
              <a:t>0.01</a:t>
            </a:r>
            <a:r>
              <a:rPr lang="ko-KR" altLang="en-US" sz="1600" dirty="0"/>
              <a:t>인 정규분포를 따르는 값으로 랜덤하게 초기화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C4A8A-DA7A-4925-9B77-516FCFEC5B9C}"/>
              </a:ext>
            </a:extLst>
          </p:cNvPr>
          <p:cNvSpPr txBox="1"/>
          <p:nvPr/>
        </p:nvSpPr>
        <p:spPr>
          <a:xfrm>
            <a:off x="94876" y="540548"/>
            <a:ext cx="29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Vanishing Gradient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3B4E18-B021-4596-AEE7-AA0DE80B7D44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Vanishing Gradient</a:t>
            </a:r>
            <a:endParaRPr lang="ko-KR" altLang="en-US" sz="2000" i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3DD661-1044-4236-B145-4E024F37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638" y="2783541"/>
            <a:ext cx="5406989" cy="3632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B8E2D-306A-48F9-8211-C9FFFAAB9E2E}"/>
              </a:ext>
            </a:extLst>
          </p:cNvPr>
          <p:cNvSpPr txBox="1"/>
          <p:nvPr/>
        </p:nvSpPr>
        <p:spPr>
          <a:xfrm>
            <a:off x="3141857" y="2414209"/>
            <a:ext cx="279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Activation</a:t>
            </a:r>
            <a:r>
              <a:rPr lang="ko-KR" altLang="en-US" dirty="0"/>
              <a:t> </a:t>
            </a:r>
            <a:r>
              <a:rPr lang="en-US" altLang="ko-KR" dirty="0"/>
              <a:t>Function:</a:t>
            </a:r>
            <a:r>
              <a:rPr lang="ko-KR" altLang="en-US" dirty="0"/>
              <a:t> </a:t>
            </a:r>
            <a:r>
              <a:rPr lang="en-US" altLang="ko-KR" b="1" dirty="0"/>
              <a:t>tanh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21176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FD40E2-EE83-48E3-AE6E-31876307DEBF}"/>
              </a:ext>
            </a:extLst>
          </p:cNvPr>
          <p:cNvSpPr txBox="1"/>
          <p:nvPr/>
        </p:nvSpPr>
        <p:spPr>
          <a:xfrm>
            <a:off x="164418" y="1077874"/>
            <a:ext cx="11656742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기울기 소실 </a:t>
            </a:r>
            <a:r>
              <a:rPr lang="en-US" altLang="ko-KR" b="1" dirty="0"/>
              <a:t>(Vanishing gradient) </a:t>
            </a:r>
            <a:r>
              <a:rPr lang="ko-KR" altLang="en-US" b="1" dirty="0"/>
              <a:t>해결법</a:t>
            </a:r>
            <a:r>
              <a:rPr lang="en-US" altLang="ko-KR" b="1" dirty="0"/>
              <a:t>: </a:t>
            </a:r>
            <a:r>
              <a:rPr lang="ko-KR" altLang="en-US" b="1" dirty="0"/>
              <a:t>가중치 초기화 </a:t>
            </a:r>
            <a:r>
              <a:rPr lang="en-US" altLang="ko-KR" b="1" dirty="0"/>
              <a:t>(Weight initialization)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Xavier, He initialization</a:t>
            </a:r>
            <a:r>
              <a:rPr lang="ko-KR" altLang="en-US" sz="1600" dirty="0"/>
              <a:t>을 사용하여 가중치 값을 초기화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C4A8A-DA7A-4925-9B77-516FCFEC5B9C}"/>
              </a:ext>
            </a:extLst>
          </p:cNvPr>
          <p:cNvSpPr txBox="1"/>
          <p:nvPr/>
        </p:nvSpPr>
        <p:spPr>
          <a:xfrm>
            <a:off x="94876" y="540548"/>
            <a:ext cx="29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Vanishing Gradient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AC4D87-AA9B-44DC-9308-A9594DEDB6E1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Vanishing Gradient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827802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FD40E2-EE83-48E3-AE6E-31876307DEBF}"/>
              </a:ext>
            </a:extLst>
          </p:cNvPr>
          <p:cNvSpPr txBox="1"/>
          <p:nvPr/>
        </p:nvSpPr>
        <p:spPr>
          <a:xfrm>
            <a:off x="164418" y="1077874"/>
            <a:ext cx="11656742" cy="119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기울기 소실 </a:t>
            </a:r>
            <a:r>
              <a:rPr lang="en-US" altLang="ko-KR" b="1" dirty="0"/>
              <a:t>(Vanishing gradient) </a:t>
            </a:r>
            <a:r>
              <a:rPr lang="ko-KR" altLang="en-US" b="1" dirty="0"/>
              <a:t>해결법</a:t>
            </a:r>
            <a:r>
              <a:rPr lang="en-US" altLang="ko-KR" b="1" dirty="0"/>
              <a:t>: </a:t>
            </a:r>
            <a:r>
              <a:rPr lang="ko-KR" altLang="en-US" b="1" dirty="0"/>
              <a:t>가중치 초기화 </a:t>
            </a:r>
            <a:r>
              <a:rPr lang="en-US" altLang="ko-KR" b="1" dirty="0"/>
              <a:t>(Weight initialization)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Xavier, He initialization</a:t>
            </a:r>
            <a:r>
              <a:rPr lang="ko-KR" altLang="en-US" sz="1600" dirty="0"/>
              <a:t>을 사용하여 가중치 값을 초기화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Xavier initialization: </a:t>
            </a:r>
            <a:r>
              <a:rPr lang="ko-KR" altLang="en-US" sz="1600" dirty="0"/>
              <a:t>이전 층과 다음 층의 노드의 수를 반영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C4A8A-DA7A-4925-9B77-516FCFEC5B9C}"/>
              </a:ext>
            </a:extLst>
          </p:cNvPr>
          <p:cNvSpPr txBox="1"/>
          <p:nvPr/>
        </p:nvSpPr>
        <p:spPr>
          <a:xfrm>
            <a:off x="94876" y="540548"/>
            <a:ext cx="29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Vanishing Gradient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0A41338F-19D9-45F5-A57C-4BDEA7DEF8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9619" y="3773995"/>
          <a:ext cx="2633022" cy="971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07880" imgH="482400" progId="Equation.DSMT4">
                  <p:embed/>
                </p:oleObj>
              </mc:Choice>
              <mc:Fallback>
                <p:oleObj name="Equation" r:id="rId2" imgW="1307880" imgH="482400" progId="Equation.DSMT4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0A41338F-19D9-45F5-A57C-4BDEA7DEF8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9619" y="3773995"/>
                        <a:ext cx="2633022" cy="971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A9BD41-E96B-4300-8979-0C600B4A6D7E}"/>
              </a:ext>
            </a:extLst>
          </p:cNvPr>
          <p:cNvSpPr txBox="1"/>
          <p:nvPr/>
        </p:nvSpPr>
        <p:spPr>
          <a:xfrm>
            <a:off x="1409619" y="2930116"/>
            <a:ext cx="2593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dirty="0"/>
              <a:t>Xavier Normal Initialization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221102-34E8-489D-886B-193FD084715A}"/>
                  </a:ext>
                </a:extLst>
              </p:cNvPr>
              <p:cNvSpPr txBox="1"/>
              <p:nvPr/>
            </p:nvSpPr>
            <p:spPr>
              <a:xfrm>
                <a:off x="94876" y="6179127"/>
                <a:ext cx="2451633" cy="465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1200" dirty="0"/>
                  <a:t>이전 </a:t>
                </a:r>
                <a:r>
                  <a:rPr lang="en-US" altLang="ko-KR" sz="1200" dirty="0"/>
                  <a:t>layer (input)</a:t>
                </a:r>
                <a:r>
                  <a:rPr lang="ko-KR" altLang="en-US" sz="1200" dirty="0"/>
                  <a:t>의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노드의 수</a:t>
                </a:r>
                <a:endParaRPr lang="en-US" altLang="ko-KR" sz="1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다</m:t>
                    </m:r>
                  </m:oMath>
                </a14:m>
                <a:r>
                  <a:rPr lang="ko-KR" altLang="en-US" sz="1200" dirty="0"/>
                  <a:t>음 </a:t>
                </a:r>
                <a:r>
                  <a:rPr lang="en-US" altLang="ko-KR" sz="1200" dirty="0"/>
                  <a:t>layer</a:t>
                </a:r>
                <a:r>
                  <a:rPr lang="ko-KR" altLang="en-US" sz="1200" dirty="0"/>
                  <a:t>의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노드의 수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221102-34E8-489D-886B-193FD0847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6" y="6179127"/>
                <a:ext cx="2451633" cy="465192"/>
              </a:xfrm>
              <a:prstGeom prst="rect">
                <a:avLst/>
              </a:prstGeom>
              <a:blipFill>
                <a:blip r:embed="rId5"/>
                <a:stretch>
                  <a:fillRect t="-2632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F4EB7E43-5CE8-45BF-BBC4-FA113E0E1E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6333" y="3312151"/>
          <a:ext cx="2223311" cy="38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68200" imgH="203040" progId="Equation.DSMT4">
                  <p:embed/>
                </p:oleObj>
              </mc:Choice>
              <mc:Fallback>
                <p:oleObj name="Equation" r:id="rId6" imgW="1168200" imgH="203040" progId="Equation.DSMT4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F4EB7E43-5CE8-45BF-BBC4-FA113E0E1E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06333" y="3312151"/>
                        <a:ext cx="2223311" cy="38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FDA463-0BA1-4258-A7E3-72D259D2FBA0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Vanishing Gradient</a:t>
            </a:r>
            <a:endParaRPr lang="ko-KR" altLang="en-US" sz="2000" i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2F517E-E260-4B77-A79F-86E99D6547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6821" y="2937260"/>
            <a:ext cx="4232521" cy="28818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C1EC2C-039D-4655-897B-16CA1A47E1D8}"/>
              </a:ext>
            </a:extLst>
          </p:cNvPr>
          <p:cNvSpPr txBox="1"/>
          <p:nvPr/>
        </p:nvSpPr>
        <p:spPr>
          <a:xfrm>
            <a:off x="6296821" y="2500327"/>
            <a:ext cx="279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Activation</a:t>
            </a:r>
            <a:r>
              <a:rPr lang="ko-KR" altLang="en-US" dirty="0"/>
              <a:t> </a:t>
            </a:r>
            <a:r>
              <a:rPr lang="en-US" altLang="ko-KR" dirty="0"/>
              <a:t>Function:</a:t>
            </a:r>
            <a:r>
              <a:rPr lang="ko-KR" altLang="en-US" dirty="0"/>
              <a:t> </a:t>
            </a:r>
            <a:r>
              <a:rPr lang="en-US" altLang="ko-KR" b="1" dirty="0"/>
              <a:t>tanh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18206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FD40E2-EE83-48E3-AE6E-31876307DEBF}"/>
              </a:ext>
            </a:extLst>
          </p:cNvPr>
          <p:cNvSpPr txBox="1"/>
          <p:nvPr/>
        </p:nvSpPr>
        <p:spPr>
          <a:xfrm>
            <a:off x="164418" y="1077874"/>
            <a:ext cx="11656742" cy="119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기울기 소실 </a:t>
            </a:r>
            <a:r>
              <a:rPr lang="en-US" altLang="ko-KR" b="1" dirty="0"/>
              <a:t>(Vanishing gradient) </a:t>
            </a:r>
            <a:r>
              <a:rPr lang="ko-KR" altLang="en-US" b="1" dirty="0"/>
              <a:t>해결법</a:t>
            </a:r>
            <a:r>
              <a:rPr lang="en-US" altLang="ko-KR" b="1" dirty="0"/>
              <a:t>: </a:t>
            </a:r>
            <a:r>
              <a:rPr lang="ko-KR" altLang="en-US" b="1" dirty="0"/>
              <a:t>가중치 초기화 </a:t>
            </a:r>
            <a:r>
              <a:rPr lang="en-US" altLang="ko-KR" b="1" dirty="0"/>
              <a:t>(Weight initialization)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Xavier, He initialization</a:t>
            </a:r>
            <a:r>
              <a:rPr lang="ko-KR" altLang="en-US" sz="1600" dirty="0"/>
              <a:t>을 사용하여 가중치 값을 초기화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Xavier initialization: </a:t>
            </a:r>
            <a:r>
              <a:rPr lang="ko-KR" altLang="en-US" sz="1600" dirty="0"/>
              <a:t>이전 층과 다음 층의 노드의 수를 반영 </a:t>
            </a:r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en-US" altLang="ko-KR" sz="1600" dirty="0" err="1">
                <a:solidFill>
                  <a:srgbClr val="FF0000"/>
                </a:solidFill>
                <a:sym typeface="Wingdings" panose="05000000000000000000" pitchFamily="2" charset="2"/>
              </a:rPr>
              <a:t>ReLU</a:t>
            </a:r>
            <a:r>
              <a:rPr lang="en-US" altLang="ko-KR" sz="16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활성화 함수를 사용 시 문제 발생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C4A8A-DA7A-4925-9B77-516FCFEC5B9C}"/>
              </a:ext>
            </a:extLst>
          </p:cNvPr>
          <p:cNvSpPr txBox="1"/>
          <p:nvPr/>
        </p:nvSpPr>
        <p:spPr>
          <a:xfrm>
            <a:off x="94876" y="540548"/>
            <a:ext cx="29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Vanishing Gradient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0A41338F-19D9-45F5-A57C-4BDEA7DEF8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9619" y="3773995"/>
          <a:ext cx="2633022" cy="971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07880" imgH="482400" progId="Equation.DSMT4">
                  <p:embed/>
                </p:oleObj>
              </mc:Choice>
              <mc:Fallback>
                <p:oleObj name="Equation" r:id="rId2" imgW="1307880" imgH="482400" progId="Equation.DSMT4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0A41338F-19D9-45F5-A57C-4BDEA7DEF8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9619" y="3773995"/>
                        <a:ext cx="2633022" cy="971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A9BD41-E96B-4300-8979-0C600B4A6D7E}"/>
              </a:ext>
            </a:extLst>
          </p:cNvPr>
          <p:cNvSpPr txBox="1"/>
          <p:nvPr/>
        </p:nvSpPr>
        <p:spPr>
          <a:xfrm>
            <a:off x="1409619" y="2930116"/>
            <a:ext cx="2593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dirty="0"/>
              <a:t>Xavier Normal Initialization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221102-34E8-489D-886B-193FD084715A}"/>
                  </a:ext>
                </a:extLst>
              </p:cNvPr>
              <p:cNvSpPr txBox="1"/>
              <p:nvPr/>
            </p:nvSpPr>
            <p:spPr>
              <a:xfrm>
                <a:off x="94876" y="6179127"/>
                <a:ext cx="2451633" cy="465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1200" dirty="0"/>
                  <a:t>이전 </a:t>
                </a:r>
                <a:r>
                  <a:rPr lang="en-US" altLang="ko-KR" sz="1200" dirty="0"/>
                  <a:t>layer (input)</a:t>
                </a:r>
                <a:r>
                  <a:rPr lang="ko-KR" altLang="en-US" sz="1200" dirty="0"/>
                  <a:t>의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노드의 수</a:t>
                </a:r>
                <a:endParaRPr lang="en-US" altLang="ko-KR" sz="1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다</m:t>
                    </m:r>
                  </m:oMath>
                </a14:m>
                <a:r>
                  <a:rPr lang="ko-KR" altLang="en-US" sz="1200" dirty="0"/>
                  <a:t>음 </a:t>
                </a:r>
                <a:r>
                  <a:rPr lang="en-US" altLang="ko-KR" sz="1200" dirty="0"/>
                  <a:t>layer</a:t>
                </a:r>
                <a:r>
                  <a:rPr lang="ko-KR" altLang="en-US" sz="1200" dirty="0"/>
                  <a:t>의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노드의 수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221102-34E8-489D-886B-193FD0847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6" y="6179127"/>
                <a:ext cx="2451633" cy="465192"/>
              </a:xfrm>
              <a:prstGeom prst="rect">
                <a:avLst/>
              </a:prstGeom>
              <a:blipFill>
                <a:blip r:embed="rId5"/>
                <a:stretch>
                  <a:fillRect t="-2632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F4EB7E43-5CE8-45BF-BBC4-FA113E0E1E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6333" y="3312151"/>
          <a:ext cx="2223311" cy="38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68200" imgH="203040" progId="Equation.DSMT4">
                  <p:embed/>
                </p:oleObj>
              </mc:Choice>
              <mc:Fallback>
                <p:oleObj name="Equation" r:id="rId6" imgW="1168200" imgH="203040" progId="Equation.DSMT4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F4EB7E43-5CE8-45BF-BBC4-FA113E0E1E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06333" y="3312151"/>
                        <a:ext cx="2223311" cy="38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FDA463-0BA1-4258-A7E3-72D259D2FBA0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Vanishing Gradient</a:t>
            </a:r>
            <a:endParaRPr lang="ko-KR" altLang="en-US" sz="2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1EC2C-039D-4655-897B-16CA1A47E1D8}"/>
              </a:ext>
            </a:extLst>
          </p:cNvPr>
          <p:cNvSpPr txBox="1"/>
          <p:nvPr/>
        </p:nvSpPr>
        <p:spPr>
          <a:xfrm>
            <a:off x="6296821" y="2500327"/>
            <a:ext cx="285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Activation</a:t>
            </a:r>
            <a:r>
              <a:rPr lang="ko-KR" altLang="en-US" dirty="0"/>
              <a:t> </a:t>
            </a:r>
            <a:r>
              <a:rPr lang="en-US" altLang="ko-KR" dirty="0"/>
              <a:t>Function:</a:t>
            </a:r>
            <a:r>
              <a:rPr lang="ko-KR" altLang="en-US" dirty="0"/>
              <a:t> </a:t>
            </a:r>
            <a:r>
              <a:rPr lang="en-US" altLang="ko-KR" b="1" dirty="0" err="1"/>
              <a:t>ReLU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418187-E71A-4AC1-B33B-E3B88CE6E5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869659"/>
            <a:ext cx="5161429" cy="299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70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FD40E2-EE83-48E3-AE6E-31876307DEBF}"/>
              </a:ext>
            </a:extLst>
          </p:cNvPr>
          <p:cNvSpPr txBox="1"/>
          <p:nvPr/>
        </p:nvSpPr>
        <p:spPr>
          <a:xfrm>
            <a:off x="164418" y="1077874"/>
            <a:ext cx="11656742" cy="156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기울기 소실 </a:t>
            </a:r>
            <a:r>
              <a:rPr lang="en-US" altLang="ko-KR" b="1" dirty="0"/>
              <a:t>(Vanishing gradient) </a:t>
            </a:r>
            <a:r>
              <a:rPr lang="ko-KR" altLang="en-US" b="1" dirty="0"/>
              <a:t>해결법</a:t>
            </a:r>
            <a:r>
              <a:rPr lang="en-US" altLang="ko-KR" b="1" dirty="0"/>
              <a:t>: </a:t>
            </a:r>
            <a:r>
              <a:rPr lang="ko-KR" altLang="en-US" b="1" dirty="0"/>
              <a:t>가중치 초기화 </a:t>
            </a:r>
            <a:r>
              <a:rPr lang="en-US" altLang="ko-KR" b="1" dirty="0"/>
              <a:t>(Weight initialization)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Xavier, He initialization</a:t>
            </a:r>
            <a:r>
              <a:rPr lang="ko-KR" altLang="en-US" sz="1600" dirty="0"/>
              <a:t>을 사용하여 가중치 값을 초기화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Xavier initialization: </a:t>
            </a:r>
            <a:r>
              <a:rPr lang="ko-KR" altLang="en-US" sz="1600" dirty="0"/>
              <a:t>이전 층과 다음 층의 노드의 수를 반영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He initialization: </a:t>
            </a:r>
            <a:r>
              <a:rPr lang="ko-KR" altLang="en-US" sz="1600" dirty="0"/>
              <a:t>이전 층의 노드 수만 반영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C4A8A-DA7A-4925-9B77-516FCFEC5B9C}"/>
              </a:ext>
            </a:extLst>
          </p:cNvPr>
          <p:cNvSpPr txBox="1"/>
          <p:nvPr/>
        </p:nvSpPr>
        <p:spPr>
          <a:xfrm>
            <a:off x="94876" y="540548"/>
            <a:ext cx="29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Vanishing Gradient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221102-34E8-489D-886B-193FD084715A}"/>
                  </a:ext>
                </a:extLst>
              </p:cNvPr>
              <p:cNvSpPr txBox="1"/>
              <p:nvPr/>
            </p:nvSpPr>
            <p:spPr>
              <a:xfrm>
                <a:off x="94876" y="6367549"/>
                <a:ext cx="24516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1200" dirty="0"/>
                  <a:t>이전 </a:t>
                </a:r>
                <a:r>
                  <a:rPr lang="en-US" altLang="ko-KR" sz="1200" dirty="0"/>
                  <a:t>layer (input)</a:t>
                </a:r>
                <a:r>
                  <a:rPr lang="ko-KR" altLang="en-US" sz="1200" dirty="0"/>
                  <a:t>의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노드의 수</a:t>
                </a:r>
                <a:endParaRPr lang="en-US" altLang="ko-KR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221102-34E8-489D-886B-193FD0847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6" y="6367549"/>
                <a:ext cx="2451633" cy="276999"/>
              </a:xfrm>
              <a:prstGeom prst="rect">
                <a:avLst/>
              </a:prstGeom>
              <a:blipFill>
                <a:blip r:embed="rId3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9C0C7657-DB95-4213-B6D6-3D715676F7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0106" y="3889190"/>
          <a:ext cx="2111201" cy="367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68200" imgH="203040" progId="Equation.DSMT4">
                  <p:embed/>
                </p:oleObj>
              </mc:Choice>
              <mc:Fallback>
                <p:oleObj name="Equation" r:id="rId4" imgW="1168200" imgH="203040" progId="Equation.DSMT4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9C0C7657-DB95-4213-B6D6-3D715676F7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0106" y="3889190"/>
                        <a:ext cx="2111201" cy="367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927C590-880D-4D48-B7ED-77C0BA43F630}"/>
              </a:ext>
            </a:extLst>
          </p:cNvPr>
          <p:cNvSpPr txBox="1"/>
          <p:nvPr/>
        </p:nvSpPr>
        <p:spPr>
          <a:xfrm>
            <a:off x="1409619" y="3551718"/>
            <a:ext cx="231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dirty="0"/>
              <a:t>He Normal Initialization</a:t>
            </a:r>
            <a:endParaRPr lang="ko-KR" altLang="en-US" sz="1400" dirty="0"/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C06E5201-D155-448D-AD73-8431409E16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0106" y="4256355"/>
          <a:ext cx="1869386" cy="934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65160" imgH="482400" progId="Equation.DSMT4">
                  <p:embed/>
                </p:oleObj>
              </mc:Choice>
              <mc:Fallback>
                <p:oleObj name="Equation" r:id="rId6" imgW="965160" imgH="482400" progId="Equation.DSMT4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C06E5201-D155-448D-AD73-8431409E16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70106" y="4256355"/>
                        <a:ext cx="1869386" cy="934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490D6-9DF5-417F-A516-8BD89F18CD88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Vanishing Gradient</a:t>
            </a:r>
            <a:endParaRPr lang="ko-KR" altLang="en-US" sz="2000" i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241C11-BAA4-4C8A-AAE3-BCC6DF45D7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3853" y="2864895"/>
            <a:ext cx="5957314" cy="34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46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D28F97-8651-4D40-A443-C977B4AA54E8}"/>
              </a:ext>
            </a:extLst>
          </p:cNvPr>
          <p:cNvSpPr txBox="1"/>
          <p:nvPr/>
        </p:nvSpPr>
        <p:spPr>
          <a:xfrm>
            <a:off x="1893234" y="2105516"/>
            <a:ext cx="2386679" cy="1491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Optimization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Vanishing Gradient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3230140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Overfitting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F0B135-C616-42F0-9847-BF5640DAEA21}"/>
              </a:ext>
            </a:extLst>
          </p:cNvPr>
          <p:cNvSpPr txBox="1"/>
          <p:nvPr/>
        </p:nvSpPr>
        <p:spPr>
          <a:xfrm>
            <a:off x="116596" y="1065852"/>
            <a:ext cx="11520083" cy="161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err="1"/>
              <a:t>오버피팅</a:t>
            </a:r>
            <a:r>
              <a:rPr lang="en-US" altLang="ko-KR" b="1" dirty="0"/>
              <a:t>(Overfitting): </a:t>
            </a:r>
            <a:r>
              <a:rPr lang="ko-KR" altLang="en-US" b="1" dirty="0"/>
              <a:t>학습데이터를 과하게 학습하여 그 외의 데이터에는 대응하지 못하는 상태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err="1"/>
              <a:t>오버피팅이</a:t>
            </a:r>
            <a:r>
              <a:rPr lang="ko-KR" altLang="en-US" b="1" dirty="0"/>
              <a:t> 주로 일어나는 경우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매개변수가 많은 모델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학습데이터가 적음</a:t>
            </a:r>
            <a:endParaRPr lang="en-US" altLang="ko-KR" sz="1600" dirty="0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67C48A6-FCB9-4E80-8C16-C6A42BC94170}"/>
              </a:ext>
            </a:extLst>
          </p:cNvPr>
          <p:cNvGrpSpPr/>
          <p:nvPr/>
        </p:nvGrpSpPr>
        <p:grpSpPr>
          <a:xfrm>
            <a:off x="10486294" y="2853631"/>
            <a:ext cx="1575653" cy="858098"/>
            <a:chOff x="10457490" y="2409085"/>
            <a:chExt cx="1575653" cy="858098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9D314607-B1AF-4915-A873-C1BCC1515018}"/>
                </a:ext>
              </a:extLst>
            </p:cNvPr>
            <p:cNvSpPr/>
            <p:nvPr/>
          </p:nvSpPr>
          <p:spPr>
            <a:xfrm>
              <a:off x="10495441" y="2494066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CC38EF2-8465-4E19-9685-B260853F175E}"/>
                </a:ext>
              </a:extLst>
            </p:cNvPr>
            <p:cNvSpPr txBox="1"/>
            <p:nvPr/>
          </p:nvSpPr>
          <p:spPr>
            <a:xfrm>
              <a:off x="10639587" y="2409085"/>
              <a:ext cx="1393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i="1" dirty="0"/>
                <a:t>학습 데이터</a:t>
              </a: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8BCD317C-7748-4A5D-A6BB-152F742730D4}"/>
                </a:ext>
              </a:extLst>
            </p:cNvPr>
            <p:cNvSpPr/>
            <p:nvPr/>
          </p:nvSpPr>
          <p:spPr>
            <a:xfrm>
              <a:off x="10495441" y="2783247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9BDF7B2-09AB-4D51-99C9-42F35A1E6B03}"/>
                </a:ext>
              </a:extLst>
            </p:cNvPr>
            <p:cNvSpPr txBox="1"/>
            <p:nvPr/>
          </p:nvSpPr>
          <p:spPr>
            <a:xfrm>
              <a:off x="10639587" y="2694608"/>
              <a:ext cx="1393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i="1" dirty="0"/>
                <a:t>시험 데이터</a:t>
              </a: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BE59CED7-49E1-43EB-BEC6-C10637D746B4}"/>
                </a:ext>
              </a:extLst>
            </p:cNvPr>
            <p:cNvCxnSpPr>
              <a:cxnSpLocks/>
            </p:cNvCxnSpPr>
            <p:nvPr/>
          </p:nvCxnSpPr>
          <p:spPr>
            <a:xfrm>
              <a:off x="10457490" y="3122715"/>
              <a:ext cx="18294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D0AFE57-25F8-4833-8A88-4C391B3EF0F0}"/>
                </a:ext>
              </a:extLst>
            </p:cNvPr>
            <p:cNvSpPr txBox="1"/>
            <p:nvPr/>
          </p:nvSpPr>
          <p:spPr>
            <a:xfrm>
              <a:off x="10639587" y="2990184"/>
              <a:ext cx="8252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i="1" dirty="0" err="1"/>
                <a:t>예측값</a:t>
              </a:r>
              <a:endParaRPr lang="ko-KR" altLang="en-US" sz="1200" i="1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7E8813-2436-4347-8A9C-9059E66683AE}"/>
              </a:ext>
            </a:extLst>
          </p:cNvPr>
          <p:cNvGrpSpPr/>
          <p:nvPr/>
        </p:nvGrpSpPr>
        <p:grpSpPr>
          <a:xfrm>
            <a:off x="4948956" y="3332132"/>
            <a:ext cx="2469995" cy="2580043"/>
            <a:chOff x="1920776" y="3332132"/>
            <a:chExt cx="2469995" cy="258004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8DBB68A-5E00-4100-B153-E273EAC53277}"/>
                </a:ext>
              </a:extLst>
            </p:cNvPr>
            <p:cNvGrpSpPr/>
            <p:nvPr/>
          </p:nvGrpSpPr>
          <p:grpSpPr>
            <a:xfrm>
              <a:off x="1920776" y="3332132"/>
              <a:ext cx="2469995" cy="2154044"/>
              <a:chOff x="2397512" y="2969941"/>
              <a:chExt cx="2469995" cy="2154044"/>
            </a:xfrm>
          </p:grpSpPr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CD92009C-1C5A-479E-8269-DA536BDC7101}"/>
                  </a:ext>
                </a:extLst>
              </p:cNvPr>
              <p:cNvCxnSpPr/>
              <p:nvPr/>
            </p:nvCxnSpPr>
            <p:spPr>
              <a:xfrm>
                <a:off x="2397512" y="5123985"/>
                <a:ext cx="246999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47281EB1-93CD-4C57-83FB-461598B7CC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7512" y="2969941"/>
                <a:ext cx="0" cy="21540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E7803C-D915-4B3D-8989-1AB12E5DE06E}"/>
                </a:ext>
              </a:extLst>
            </p:cNvPr>
            <p:cNvSpPr/>
            <p:nvPr/>
          </p:nvSpPr>
          <p:spPr>
            <a:xfrm>
              <a:off x="2088235" y="3841272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CF834DA-750C-4624-8591-F047CA3F5B4F}"/>
                </a:ext>
              </a:extLst>
            </p:cNvPr>
            <p:cNvSpPr/>
            <p:nvPr/>
          </p:nvSpPr>
          <p:spPr>
            <a:xfrm>
              <a:off x="2446554" y="4554105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4118AEB-6139-482A-941C-2E654C92E7D7}"/>
                </a:ext>
              </a:extLst>
            </p:cNvPr>
            <p:cNvSpPr/>
            <p:nvPr/>
          </p:nvSpPr>
          <p:spPr>
            <a:xfrm>
              <a:off x="2393035" y="4146072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7DBFDB1-05F7-4B13-BA5D-0ABC4396F2C3}"/>
                </a:ext>
              </a:extLst>
            </p:cNvPr>
            <p:cNvSpPr/>
            <p:nvPr/>
          </p:nvSpPr>
          <p:spPr>
            <a:xfrm>
              <a:off x="2548585" y="4961944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B2F85DC-8F78-42A7-9FE9-EA76A182592C}"/>
                </a:ext>
              </a:extLst>
            </p:cNvPr>
            <p:cNvSpPr/>
            <p:nvPr/>
          </p:nvSpPr>
          <p:spPr>
            <a:xfrm>
              <a:off x="3444089" y="4419468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C2F93F2-C1AF-4BE4-8D19-0E6665FACD62}"/>
                </a:ext>
              </a:extLst>
            </p:cNvPr>
            <p:cNvSpPr/>
            <p:nvPr/>
          </p:nvSpPr>
          <p:spPr>
            <a:xfrm>
              <a:off x="3966759" y="4327046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F81C382-E7A6-4926-A683-713D05892818}"/>
                </a:ext>
              </a:extLst>
            </p:cNvPr>
            <p:cNvSpPr/>
            <p:nvPr/>
          </p:nvSpPr>
          <p:spPr>
            <a:xfrm>
              <a:off x="3229912" y="4908425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55C6EEB-7A40-4995-B3C2-030C42695503}"/>
                </a:ext>
              </a:extLst>
            </p:cNvPr>
            <p:cNvSpPr/>
            <p:nvPr/>
          </p:nvSpPr>
          <p:spPr>
            <a:xfrm>
              <a:off x="4107932" y="3865471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661AD5A-8CB7-4E13-82FE-A4ED899A0413}"/>
                </a:ext>
              </a:extLst>
            </p:cNvPr>
            <p:cNvSpPr/>
            <p:nvPr/>
          </p:nvSpPr>
          <p:spPr>
            <a:xfrm>
              <a:off x="2645168" y="4657014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614D4AA-F201-4B22-B133-5E2148371D42}"/>
                </a:ext>
              </a:extLst>
            </p:cNvPr>
            <p:cNvSpPr/>
            <p:nvPr/>
          </p:nvSpPr>
          <p:spPr>
            <a:xfrm>
              <a:off x="2285997" y="4387499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EF75DC0-1B8D-4481-9B9D-4966A4B5996B}"/>
                </a:ext>
              </a:extLst>
            </p:cNvPr>
            <p:cNvSpPr/>
            <p:nvPr/>
          </p:nvSpPr>
          <p:spPr>
            <a:xfrm>
              <a:off x="2232478" y="4074947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D70EDFA-4977-4B38-9B5B-CBF5E9B1E395}"/>
                </a:ext>
              </a:extLst>
            </p:cNvPr>
            <p:cNvSpPr/>
            <p:nvPr/>
          </p:nvSpPr>
          <p:spPr>
            <a:xfrm>
              <a:off x="2968457" y="4899066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7C0DD75-8996-402D-991A-AEBB5AFA3677}"/>
                </a:ext>
              </a:extLst>
            </p:cNvPr>
            <p:cNvSpPr/>
            <p:nvPr/>
          </p:nvSpPr>
          <p:spPr>
            <a:xfrm>
              <a:off x="3357842" y="4681584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8D7BDCE-B05C-41C2-AAEB-5734BC8EDD68}"/>
                </a:ext>
              </a:extLst>
            </p:cNvPr>
            <p:cNvSpPr/>
            <p:nvPr/>
          </p:nvSpPr>
          <p:spPr>
            <a:xfrm>
              <a:off x="3721417" y="4454502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04CDCAF-89FA-4193-8356-32A09DD3D07D}"/>
                </a:ext>
              </a:extLst>
            </p:cNvPr>
            <p:cNvSpPr/>
            <p:nvPr/>
          </p:nvSpPr>
          <p:spPr>
            <a:xfrm>
              <a:off x="3863861" y="4000073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BDB5220-4561-4D63-B661-9C900EE5400D}"/>
                </a:ext>
              </a:extLst>
            </p:cNvPr>
            <p:cNvSpPr/>
            <p:nvPr/>
          </p:nvSpPr>
          <p:spPr>
            <a:xfrm>
              <a:off x="3547753" y="4128466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189D161-F570-48AF-946F-345E57BE0AF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671" y="3836467"/>
              <a:ext cx="1835445" cy="143527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B9BC25-9932-409F-BF41-F4CD4D3F7CF8}"/>
                </a:ext>
              </a:extLst>
            </p:cNvPr>
            <p:cNvSpPr txBox="1"/>
            <p:nvPr/>
          </p:nvSpPr>
          <p:spPr>
            <a:xfrm>
              <a:off x="2530776" y="5604398"/>
              <a:ext cx="12563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i="1" dirty="0"/>
                <a:t>Underfitting</a:t>
              </a:r>
              <a:endParaRPr lang="ko-KR" altLang="en-US" sz="1400" i="1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B2E4516-615F-4A23-862D-DC95A17E6C98}"/>
              </a:ext>
            </a:extLst>
          </p:cNvPr>
          <p:cNvGrpSpPr/>
          <p:nvPr/>
        </p:nvGrpSpPr>
        <p:grpSpPr>
          <a:xfrm>
            <a:off x="1918118" y="3332132"/>
            <a:ext cx="2469995" cy="2580043"/>
            <a:chOff x="4910674" y="3332132"/>
            <a:chExt cx="2469995" cy="2580043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8E93684-80D7-41EF-A4FE-CD12960A7F78}"/>
                </a:ext>
              </a:extLst>
            </p:cNvPr>
            <p:cNvGrpSpPr/>
            <p:nvPr/>
          </p:nvGrpSpPr>
          <p:grpSpPr>
            <a:xfrm>
              <a:off x="4910674" y="3332132"/>
              <a:ext cx="2469995" cy="2154044"/>
              <a:chOff x="2397512" y="2969941"/>
              <a:chExt cx="2469995" cy="2154044"/>
            </a:xfrm>
          </p:grpSpPr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211F8777-C34C-4142-94F5-713046D417ED}"/>
                  </a:ext>
                </a:extLst>
              </p:cNvPr>
              <p:cNvCxnSpPr/>
              <p:nvPr/>
            </p:nvCxnSpPr>
            <p:spPr>
              <a:xfrm>
                <a:off x="2397512" y="5123985"/>
                <a:ext cx="246999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F83D8C59-65EE-429A-B710-2371210900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7512" y="2969941"/>
                <a:ext cx="0" cy="21540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80F1756-54CA-4022-98B8-A7072CB28B95}"/>
                </a:ext>
              </a:extLst>
            </p:cNvPr>
            <p:cNvSpPr/>
            <p:nvPr/>
          </p:nvSpPr>
          <p:spPr>
            <a:xfrm>
              <a:off x="5078133" y="3841272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00D03D8-40C1-4107-8D51-FBAB349B14C5}"/>
                </a:ext>
              </a:extLst>
            </p:cNvPr>
            <p:cNvSpPr/>
            <p:nvPr/>
          </p:nvSpPr>
          <p:spPr>
            <a:xfrm>
              <a:off x="5436452" y="4554105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FEC337C-AD24-4587-929F-A0A89AD5A9B1}"/>
                </a:ext>
              </a:extLst>
            </p:cNvPr>
            <p:cNvSpPr/>
            <p:nvPr/>
          </p:nvSpPr>
          <p:spPr>
            <a:xfrm>
              <a:off x="5382933" y="4146072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EF7C535-3B55-4AB5-A40D-562257E4585D}"/>
                </a:ext>
              </a:extLst>
            </p:cNvPr>
            <p:cNvSpPr/>
            <p:nvPr/>
          </p:nvSpPr>
          <p:spPr>
            <a:xfrm>
              <a:off x="5538483" y="4961944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E1A3307C-2F66-4B72-A691-65EF9CAB60DE}"/>
                </a:ext>
              </a:extLst>
            </p:cNvPr>
            <p:cNvSpPr/>
            <p:nvPr/>
          </p:nvSpPr>
          <p:spPr>
            <a:xfrm>
              <a:off x="6433987" y="4419468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2546763-B70E-469C-93D9-4C898FEF0D77}"/>
                </a:ext>
              </a:extLst>
            </p:cNvPr>
            <p:cNvSpPr/>
            <p:nvPr/>
          </p:nvSpPr>
          <p:spPr>
            <a:xfrm>
              <a:off x="6956657" y="4327046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D2C8EC0-3436-4CA9-AA13-AF5A08CB254A}"/>
                </a:ext>
              </a:extLst>
            </p:cNvPr>
            <p:cNvSpPr/>
            <p:nvPr/>
          </p:nvSpPr>
          <p:spPr>
            <a:xfrm>
              <a:off x="6219810" y="4908425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C9DC1577-7FEF-4FD2-8456-57B705F0EF66}"/>
                </a:ext>
              </a:extLst>
            </p:cNvPr>
            <p:cNvSpPr/>
            <p:nvPr/>
          </p:nvSpPr>
          <p:spPr>
            <a:xfrm>
              <a:off x="7097830" y="3865471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2B17F383-B3EA-42A5-9B42-F463FC84207C}"/>
                </a:ext>
              </a:extLst>
            </p:cNvPr>
            <p:cNvSpPr/>
            <p:nvPr/>
          </p:nvSpPr>
          <p:spPr>
            <a:xfrm>
              <a:off x="5635066" y="4657014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75C80BB-2A24-4221-96C6-02178E1B3D6C}"/>
                </a:ext>
              </a:extLst>
            </p:cNvPr>
            <p:cNvSpPr/>
            <p:nvPr/>
          </p:nvSpPr>
          <p:spPr>
            <a:xfrm>
              <a:off x="5275895" y="4387499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4A8CCA4-C44B-4195-8DDF-7E3B15E2418C}"/>
                </a:ext>
              </a:extLst>
            </p:cNvPr>
            <p:cNvSpPr/>
            <p:nvPr/>
          </p:nvSpPr>
          <p:spPr>
            <a:xfrm>
              <a:off x="5222376" y="4074947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32DF0DC-5755-4E8F-8F41-B88FE2FEE8AF}"/>
                </a:ext>
              </a:extLst>
            </p:cNvPr>
            <p:cNvSpPr/>
            <p:nvPr/>
          </p:nvSpPr>
          <p:spPr>
            <a:xfrm>
              <a:off x="5958355" y="4899066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8BF339C-22DC-428D-B51A-3DB9DE04427C}"/>
                </a:ext>
              </a:extLst>
            </p:cNvPr>
            <p:cNvSpPr/>
            <p:nvPr/>
          </p:nvSpPr>
          <p:spPr>
            <a:xfrm>
              <a:off x="6347740" y="4681584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2DE3CB2-6BB3-4837-A7B8-B2DA13DB4213}"/>
                </a:ext>
              </a:extLst>
            </p:cNvPr>
            <p:cNvSpPr/>
            <p:nvPr/>
          </p:nvSpPr>
          <p:spPr>
            <a:xfrm>
              <a:off x="6711315" y="4454502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4014D64-31A0-4E8E-A322-A5E2C6ECB267}"/>
                </a:ext>
              </a:extLst>
            </p:cNvPr>
            <p:cNvSpPr/>
            <p:nvPr/>
          </p:nvSpPr>
          <p:spPr>
            <a:xfrm>
              <a:off x="6853759" y="4000073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F678C54-2C61-4AB8-8A28-B4472C7B3BDA}"/>
                </a:ext>
              </a:extLst>
            </p:cNvPr>
            <p:cNvSpPr/>
            <p:nvPr/>
          </p:nvSpPr>
          <p:spPr>
            <a:xfrm>
              <a:off x="6537651" y="4128466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07972F80-4C31-4518-B4EB-2DC15C5AE543}"/>
                </a:ext>
              </a:extLst>
            </p:cNvPr>
            <p:cNvSpPr/>
            <p:nvPr/>
          </p:nvSpPr>
          <p:spPr>
            <a:xfrm>
              <a:off x="5196486" y="3711729"/>
              <a:ext cx="1991532" cy="1394849"/>
            </a:xfrm>
            <a:custGeom>
              <a:avLst/>
              <a:gdLst>
                <a:gd name="connsiteX0" fmla="*/ 0 w 1991532"/>
                <a:gd name="connsiteY0" fmla="*/ 0 h 1394849"/>
                <a:gd name="connsiteX1" fmla="*/ 654803 w 1991532"/>
                <a:gd name="connsiteY1" fmla="*/ 1394847 h 1394849"/>
                <a:gd name="connsiteX2" fmla="*/ 1991532 w 1991532"/>
                <a:gd name="connsiteY2" fmla="*/ 11624 h 1394849"/>
                <a:gd name="connsiteX3" fmla="*/ 1991532 w 1991532"/>
                <a:gd name="connsiteY3" fmla="*/ 11624 h 1394849"/>
                <a:gd name="connsiteX4" fmla="*/ 1991532 w 1991532"/>
                <a:gd name="connsiteY4" fmla="*/ 11624 h 139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1532" h="1394849">
                  <a:moveTo>
                    <a:pt x="0" y="0"/>
                  </a:moveTo>
                  <a:cubicBezTo>
                    <a:pt x="161440" y="696455"/>
                    <a:pt x="322881" y="1392910"/>
                    <a:pt x="654803" y="1394847"/>
                  </a:cubicBezTo>
                  <a:cubicBezTo>
                    <a:pt x="986725" y="1396784"/>
                    <a:pt x="1991532" y="11624"/>
                    <a:pt x="1991532" y="11624"/>
                  </a:cubicBezTo>
                  <a:lnTo>
                    <a:pt x="1991532" y="11624"/>
                  </a:lnTo>
                  <a:lnTo>
                    <a:pt x="1991532" y="11624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053113C-8B3B-467E-9ECB-F47F0C6A66B2}"/>
                </a:ext>
              </a:extLst>
            </p:cNvPr>
            <p:cNvSpPr txBox="1"/>
            <p:nvPr/>
          </p:nvSpPr>
          <p:spPr>
            <a:xfrm>
              <a:off x="5645521" y="5604398"/>
              <a:ext cx="1037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i="1" dirty="0"/>
                <a:t>Adequate</a:t>
              </a:r>
              <a:endParaRPr lang="ko-KR" altLang="en-US" sz="1400" i="1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8B090B-B144-463F-8F46-5C83AABE8BC2}"/>
              </a:ext>
            </a:extLst>
          </p:cNvPr>
          <p:cNvGrpSpPr/>
          <p:nvPr/>
        </p:nvGrpSpPr>
        <p:grpSpPr>
          <a:xfrm>
            <a:off x="7900572" y="3332132"/>
            <a:ext cx="2469995" cy="2574955"/>
            <a:chOff x="7900572" y="3332132"/>
            <a:chExt cx="2469995" cy="2574955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89A69C5-84E1-4A4B-8766-189FBFF9DF20}"/>
                </a:ext>
              </a:extLst>
            </p:cNvPr>
            <p:cNvGrpSpPr/>
            <p:nvPr/>
          </p:nvGrpSpPr>
          <p:grpSpPr>
            <a:xfrm>
              <a:off x="7900572" y="3332132"/>
              <a:ext cx="2469995" cy="2154044"/>
              <a:chOff x="2397512" y="2969941"/>
              <a:chExt cx="2469995" cy="2154044"/>
            </a:xfrm>
          </p:grpSpPr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2C71C3C1-454C-4500-B1DD-BA2020C40F9B}"/>
                  </a:ext>
                </a:extLst>
              </p:cNvPr>
              <p:cNvCxnSpPr/>
              <p:nvPr/>
            </p:nvCxnSpPr>
            <p:spPr>
              <a:xfrm>
                <a:off x="2397512" y="5123985"/>
                <a:ext cx="246999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DD6A15A4-EB96-4A30-8BB1-6A02F148D2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7512" y="2969941"/>
                <a:ext cx="0" cy="21540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47ED40D-7A15-482E-AA12-164FF1F354DA}"/>
                </a:ext>
              </a:extLst>
            </p:cNvPr>
            <p:cNvSpPr/>
            <p:nvPr/>
          </p:nvSpPr>
          <p:spPr>
            <a:xfrm>
              <a:off x="8068031" y="3841272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853E12A-008B-404E-9DB3-5A7D22BC72A5}"/>
                </a:ext>
              </a:extLst>
            </p:cNvPr>
            <p:cNvSpPr/>
            <p:nvPr/>
          </p:nvSpPr>
          <p:spPr>
            <a:xfrm>
              <a:off x="8426350" y="4554105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1BA1607-FC6A-4A31-9EA8-7599F6544D64}"/>
                </a:ext>
              </a:extLst>
            </p:cNvPr>
            <p:cNvSpPr/>
            <p:nvPr/>
          </p:nvSpPr>
          <p:spPr>
            <a:xfrm>
              <a:off x="8372831" y="4146072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D1DBB521-569A-4412-823A-4D8010E642DB}"/>
                </a:ext>
              </a:extLst>
            </p:cNvPr>
            <p:cNvSpPr/>
            <p:nvPr/>
          </p:nvSpPr>
          <p:spPr>
            <a:xfrm>
              <a:off x="8528381" y="4961944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412A4A55-EEC3-4DD6-9184-BFAC78AD0386}"/>
                </a:ext>
              </a:extLst>
            </p:cNvPr>
            <p:cNvSpPr/>
            <p:nvPr/>
          </p:nvSpPr>
          <p:spPr>
            <a:xfrm>
              <a:off x="9423885" y="4419468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05E663C-A0B2-420D-AEE4-3A0240BE934A}"/>
                </a:ext>
              </a:extLst>
            </p:cNvPr>
            <p:cNvSpPr/>
            <p:nvPr/>
          </p:nvSpPr>
          <p:spPr>
            <a:xfrm>
              <a:off x="9946555" y="4327046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0DB740F6-9594-4292-8217-B8F83FA83E66}"/>
                </a:ext>
              </a:extLst>
            </p:cNvPr>
            <p:cNvSpPr/>
            <p:nvPr/>
          </p:nvSpPr>
          <p:spPr>
            <a:xfrm>
              <a:off x="9209708" y="4908425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C666177C-0B82-42E6-8639-C9B2BAF1BC94}"/>
                </a:ext>
              </a:extLst>
            </p:cNvPr>
            <p:cNvSpPr/>
            <p:nvPr/>
          </p:nvSpPr>
          <p:spPr>
            <a:xfrm>
              <a:off x="10087728" y="3865471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E3420225-5D20-4001-8807-20D1E7A10668}"/>
                </a:ext>
              </a:extLst>
            </p:cNvPr>
            <p:cNvSpPr/>
            <p:nvPr/>
          </p:nvSpPr>
          <p:spPr>
            <a:xfrm>
              <a:off x="8624964" y="4657014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95A269D-976E-4F4D-858C-CABBFE1FF453}"/>
                </a:ext>
              </a:extLst>
            </p:cNvPr>
            <p:cNvSpPr/>
            <p:nvPr/>
          </p:nvSpPr>
          <p:spPr>
            <a:xfrm>
              <a:off x="8265793" y="4387499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213F21C-6BFD-451E-A771-685CC0703B3D}"/>
                </a:ext>
              </a:extLst>
            </p:cNvPr>
            <p:cNvSpPr/>
            <p:nvPr/>
          </p:nvSpPr>
          <p:spPr>
            <a:xfrm>
              <a:off x="8212274" y="4074947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99229FB4-AA42-4E82-AAC5-9A8B553CF4A9}"/>
                </a:ext>
              </a:extLst>
            </p:cNvPr>
            <p:cNvSpPr/>
            <p:nvPr/>
          </p:nvSpPr>
          <p:spPr>
            <a:xfrm>
              <a:off x="8948253" y="4899066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9A3FD7D-C5C4-4A59-B0CD-33C119EAE49E}"/>
                </a:ext>
              </a:extLst>
            </p:cNvPr>
            <p:cNvSpPr/>
            <p:nvPr/>
          </p:nvSpPr>
          <p:spPr>
            <a:xfrm>
              <a:off x="9337638" y="4681584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8232985-E831-4598-9688-2859D4F4A105}"/>
                </a:ext>
              </a:extLst>
            </p:cNvPr>
            <p:cNvSpPr/>
            <p:nvPr/>
          </p:nvSpPr>
          <p:spPr>
            <a:xfrm>
              <a:off x="9701213" y="4454502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E2F9AFF-17D6-4274-B89A-D9E0BA7ED99B}"/>
                </a:ext>
              </a:extLst>
            </p:cNvPr>
            <p:cNvSpPr/>
            <p:nvPr/>
          </p:nvSpPr>
          <p:spPr>
            <a:xfrm>
              <a:off x="9843657" y="4000073"/>
              <a:ext cx="107038" cy="1070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3B70FB5-BA32-4603-AB4F-F39DCBB51F52}"/>
                </a:ext>
              </a:extLst>
            </p:cNvPr>
            <p:cNvSpPr/>
            <p:nvPr/>
          </p:nvSpPr>
          <p:spPr>
            <a:xfrm>
              <a:off x="9527549" y="4128466"/>
              <a:ext cx="107038" cy="10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BFCAE135-63D3-4A3D-8A66-81D073EB8FEE}"/>
                </a:ext>
              </a:extLst>
            </p:cNvPr>
            <p:cNvSpPr/>
            <p:nvPr/>
          </p:nvSpPr>
          <p:spPr>
            <a:xfrm>
              <a:off x="8016336" y="3756031"/>
              <a:ext cx="2282125" cy="1315659"/>
            </a:xfrm>
            <a:custGeom>
              <a:avLst/>
              <a:gdLst>
                <a:gd name="connsiteX0" fmla="*/ 0 w 2282125"/>
                <a:gd name="connsiteY0" fmla="*/ 0 h 1315659"/>
                <a:gd name="connsiteX1" fmla="*/ 484322 w 2282125"/>
                <a:gd name="connsiteY1" fmla="*/ 480448 h 1315659"/>
                <a:gd name="connsiteX2" fmla="*/ 472698 w 2282125"/>
                <a:gd name="connsiteY2" fmla="*/ 836909 h 1315659"/>
                <a:gd name="connsiteX3" fmla="*/ 569563 w 2282125"/>
                <a:gd name="connsiteY3" fmla="*/ 1286360 h 1315659"/>
                <a:gd name="connsiteX4" fmla="*/ 1309607 w 2282125"/>
                <a:gd name="connsiteY4" fmla="*/ 1208868 h 1315659"/>
                <a:gd name="connsiteX5" fmla="*/ 1495586 w 2282125"/>
                <a:gd name="connsiteY5" fmla="*/ 697424 h 1315659"/>
                <a:gd name="connsiteX6" fmla="*/ 1627322 w 2282125"/>
                <a:gd name="connsiteY6" fmla="*/ 282844 h 1315659"/>
                <a:gd name="connsiteX7" fmla="*/ 2282125 w 2282125"/>
                <a:gd name="connsiteY7" fmla="*/ 1084882 h 13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2125" h="1315659">
                  <a:moveTo>
                    <a:pt x="0" y="0"/>
                  </a:moveTo>
                  <a:cubicBezTo>
                    <a:pt x="202769" y="170481"/>
                    <a:pt x="405539" y="340963"/>
                    <a:pt x="484322" y="480448"/>
                  </a:cubicBezTo>
                  <a:cubicBezTo>
                    <a:pt x="563105" y="619933"/>
                    <a:pt x="458491" y="702590"/>
                    <a:pt x="472698" y="836909"/>
                  </a:cubicBezTo>
                  <a:cubicBezTo>
                    <a:pt x="486905" y="971228"/>
                    <a:pt x="430078" y="1224367"/>
                    <a:pt x="569563" y="1286360"/>
                  </a:cubicBezTo>
                  <a:cubicBezTo>
                    <a:pt x="709048" y="1348353"/>
                    <a:pt x="1155270" y="1307024"/>
                    <a:pt x="1309607" y="1208868"/>
                  </a:cubicBezTo>
                  <a:cubicBezTo>
                    <a:pt x="1463944" y="1110712"/>
                    <a:pt x="1442634" y="851761"/>
                    <a:pt x="1495586" y="697424"/>
                  </a:cubicBezTo>
                  <a:cubicBezTo>
                    <a:pt x="1548539" y="543087"/>
                    <a:pt x="1496232" y="218268"/>
                    <a:pt x="1627322" y="282844"/>
                  </a:cubicBezTo>
                  <a:cubicBezTo>
                    <a:pt x="1758412" y="347420"/>
                    <a:pt x="2020268" y="716151"/>
                    <a:pt x="2282125" y="1084882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DCA459C-0856-4166-B988-16F89C95B5DC}"/>
                </a:ext>
              </a:extLst>
            </p:cNvPr>
            <p:cNvSpPr txBox="1"/>
            <p:nvPr/>
          </p:nvSpPr>
          <p:spPr>
            <a:xfrm>
              <a:off x="8624964" y="5599310"/>
              <a:ext cx="11931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i="1" dirty="0"/>
                <a:t>Overfitting</a:t>
              </a:r>
              <a:endParaRPr lang="ko-KR" altLang="en-US" sz="1400" i="1" dirty="0"/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8EEA2AD-99A6-4E9F-A0D3-11BB3699836E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Overfitting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985335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Overfitting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F0B135-C616-42F0-9847-BF5640DAEA21}"/>
              </a:ext>
            </a:extLst>
          </p:cNvPr>
          <p:cNvSpPr txBox="1"/>
          <p:nvPr/>
        </p:nvSpPr>
        <p:spPr>
          <a:xfrm>
            <a:off x="116596" y="1065852"/>
            <a:ext cx="11520083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해결방법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/>
              <a:t>데이터 확보</a:t>
            </a:r>
            <a:endParaRPr lang="en-US" altLang="ko-KR" sz="16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C91FBA-29F6-4E2A-8CF8-B4B2B9EAC8AE}"/>
              </a:ext>
            </a:extLst>
          </p:cNvPr>
          <p:cNvGrpSpPr/>
          <p:nvPr/>
        </p:nvGrpSpPr>
        <p:grpSpPr>
          <a:xfrm>
            <a:off x="3424936" y="3514765"/>
            <a:ext cx="1566472" cy="1220453"/>
            <a:chOff x="3397710" y="4571695"/>
            <a:chExt cx="1566472" cy="1220453"/>
          </a:xfrm>
        </p:grpSpPr>
        <p:pic>
          <p:nvPicPr>
            <p:cNvPr id="2050" name="Picture 2" descr="black book simple icon">
              <a:extLst>
                <a:ext uri="{FF2B5EF4-FFF2-40B4-BE49-F238E27FC236}">
                  <a16:creationId xmlns:a16="http://schemas.microsoft.com/office/drawing/2014/main" id="{E17FD292-AD01-4FE3-8E1C-BC00A701DE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5849" r="19649" b="25270"/>
            <a:stretch/>
          </p:blipFill>
          <p:spPr bwMode="auto">
            <a:xfrm>
              <a:off x="3397710" y="5214252"/>
              <a:ext cx="716983" cy="577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 descr="black book simple icon">
              <a:extLst>
                <a:ext uri="{FF2B5EF4-FFF2-40B4-BE49-F238E27FC236}">
                  <a16:creationId xmlns:a16="http://schemas.microsoft.com/office/drawing/2014/main" id="{C5415C9E-2342-4DF3-84B2-01C9306AAC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5849" r="19649" b="25270"/>
            <a:stretch/>
          </p:blipFill>
          <p:spPr bwMode="auto">
            <a:xfrm>
              <a:off x="3838883" y="4571695"/>
              <a:ext cx="716983" cy="577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black book simple icon">
              <a:extLst>
                <a:ext uri="{FF2B5EF4-FFF2-40B4-BE49-F238E27FC236}">
                  <a16:creationId xmlns:a16="http://schemas.microsoft.com/office/drawing/2014/main" id="{463626D7-0986-4D3E-8E83-BA884A0197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5849" r="19649" b="25270"/>
            <a:stretch/>
          </p:blipFill>
          <p:spPr bwMode="auto">
            <a:xfrm>
              <a:off x="4247199" y="5214252"/>
              <a:ext cx="716983" cy="577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D364247-F840-45EB-85E7-BD27422E532F}"/>
              </a:ext>
            </a:extLst>
          </p:cNvPr>
          <p:cNvSpPr/>
          <p:nvPr/>
        </p:nvSpPr>
        <p:spPr>
          <a:xfrm>
            <a:off x="5869007" y="3976327"/>
            <a:ext cx="574446" cy="3619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BAC573D-A3F8-4E75-8E87-7182B3FFE1FA}"/>
              </a:ext>
            </a:extLst>
          </p:cNvPr>
          <p:cNvGrpSpPr/>
          <p:nvPr/>
        </p:nvGrpSpPr>
        <p:grpSpPr>
          <a:xfrm>
            <a:off x="6813627" y="3017447"/>
            <a:ext cx="3265450" cy="2506816"/>
            <a:chOff x="6753397" y="3220038"/>
            <a:chExt cx="3265450" cy="2506816"/>
          </a:xfrm>
        </p:grpSpPr>
        <p:pic>
          <p:nvPicPr>
            <p:cNvPr id="109" name="Picture 2" descr="black book simple icon">
              <a:extLst>
                <a:ext uri="{FF2B5EF4-FFF2-40B4-BE49-F238E27FC236}">
                  <a16:creationId xmlns:a16="http://schemas.microsoft.com/office/drawing/2014/main" id="{544C31F6-1876-41B2-8FE3-D0EB0BCE7B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5849" r="19649" b="25270"/>
            <a:stretch/>
          </p:blipFill>
          <p:spPr bwMode="auto">
            <a:xfrm>
              <a:off x="6753397" y="5147709"/>
              <a:ext cx="716983" cy="577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" descr="black book simple icon">
              <a:extLst>
                <a:ext uri="{FF2B5EF4-FFF2-40B4-BE49-F238E27FC236}">
                  <a16:creationId xmlns:a16="http://schemas.microsoft.com/office/drawing/2014/main" id="{AC4D3385-2719-47E9-84FD-CCB564DB18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5849" r="19649" b="25270"/>
            <a:stretch/>
          </p:blipFill>
          <p:spPr bwMode="auto">
            <a:xfrm>
              <a:off x="7194570" y="4505152"/>
              <a:ext cx="716983" cy="577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" descr="black book simple icon">
              <a:extLst>
                <a:ext uri="{FF2B5EF4-FFF2-40B4-BE49-F238E27FC236}">
                  <a16:creationId xmlns:a16="http://schemas.microsoft.com/office/drawing/2014/main" id="{AFBFD278-5B06-4321-A74B-B2D98E4BD5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5849" r="19649" b="25270"/>
            <a:stretch/>
          </p:blipFill>
          <p:spPr bwMode="auto">
            <a:xfrm>
              <a:off x="7602886" y="5147709"/>
              <a:ext cx="716983" cy="577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" descr="black book simple icon">
              <a:extLst>
                <a:ext uri="{FF2B5EF4-FFF2-40B4-BE49-F238E27FC236}">
                  <a16:creationId xmlns:a16="http://schemas.microsoft.com/office/drawing/2014/main" id="{91EF668E-3A92-4A54-994B-754BD1011B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5849" r="19649" b="25270"/>
            <a:stretch/>
          </p:blipFill>
          <p:spPr bwMode="auto">
            <a:xfrm>
              <a:off x="8452375" y="5148958"/>
              <a:ext cx="716983" cy="577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2" descr="black book simple icon">
              <a:extLst>
                <a:ext uri="{FF2B5EF4-FFF2-40B4-BE49-F238E27FC236}">
                  <a16:creationId xmlns:a16="http://schemas.microsoft.com/office/drawing/2014/main" id="{9A287510-7FF3-40C8-8802-0909D4CE70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5849" r="19649" b="25270"/>
            <a:stretch/>
          </p:blipFill>
          <p:spPr bwMode="auto">
            <a:xfrm>
              <a:off x="8893548" y="4506401"/>
              <a:ext cx="716983" cy="577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black book simple icon">
              <a:extLst>
                <a:ext uri="{FF2B5EF4-FFF2-40B4-BE49-F238E27FC236}">
                  <a16:creationId xmlns:a16="http://schemas.microsoft.com/office/drawing/2014/main" id="{6F2EC9A5-9B6C-4D7C-8D7B-58AEA5B62D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5849" r="19649" b="25270"/>
            <a:stretch/>
          </p:blipFill>
          <p:spPr bwMode="auto">
            <a:xfrm>
              <a:off x="9301864" y="5148958"/>
              <a:ext cx="716983" cy="577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2" descr="black book simple icon">
              <a:extLst>
                <a:ext uri="{FF2B5EF4-FFF2-40B4-BE49-F238E27FC236}">
                  <a16:creationId xmlns:a16="http://schemas.microsoft.com/office/drawing/2014/main" id="{6164F597-289D-42B9-B0FB-FD33FE155C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5849" r="19649" b="25270"/>
            <a:stretch/>
          </p:blipFill>
          <p:spPr bwMode="auto">
            <a:xfrm>
              <a:off x="7625729" y="3862595"/>
              <a:ext cx="716983" cy="577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2" descr="black book simple icon">
              <a:extLst>
                <a:ext uri="{FF2B5EF4-FFF2-40B4-BE49-F238E27FC236}">
                  <a16:creationId xmlns:a16="http://schemas.microsoft.com/office/drawing/2014/main" id="{1EA62C4B-1FA9-4BEF-B8C5-13FACABBDC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5849" r="19649" b="25270"/>
            <a:stretch/>
          </p:blipFill>
          <p:spPr bwMode="auto">
            <a:xfrm>
              <a:off x="8066902" y="3220038"/>
              <a:ext cx="716983" cy="577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2" descr="black book simple icon">
              <a:extLst>
                <a:ext uri="{FF2B5EF4-FFF2-40B4-BE49-F238E27FC236}">
                  <a16:creationId xmlns:a16="http://schemas.microsoft.com/office/drawing/2014/main" id="{D58AEDA2-F01B-439C-AF45-92C1466952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5849" r="19649" b="25270"/>
            <a:stretch/>
          </p:blipFill>
          <p:spPr bwMode="auto">
            <a:xfrm>
              <a:off x="8475218" y="3862595"/>
              <a:ext cx="716983" cy="577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2" descr="black book simple icon">
              <a:extLst>
                <a:ext uri="{FF2B5EF4-FFF2-40B4-BE49-F238E27FC236}">
                  <a16:creationId xmlns:a16="http://schemas.microsoft.com/office/drawing/2014/main" id="{B84000F2-2282-47F6-A8A4-BEE4604486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4" t="25849" r="19649" b="25270"/>
            <a:stretch/>
          </p:blipFill>
          <p:spPr bwMode="auto">
            <a:xfrm>
              <a:off x="8044059" y="4504528"/>
              <a:ext cx="716983" cy="577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6C8AF4-DF43-4123-A49C-0635838AD176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Overfitting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668213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Overfitting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F0B135-C616-42F0-9847-BF5640DAEA21}"/>
              </a:ext>
            </a:extLst>
          </p:cNvPr>
          <p:cNvSpPr txBox="1"/>
          <p:nvPr/>
        </p:nvSpPr>
        <p:spPr>
          <a:xfrm>
            <a:off x="116596" y="1065852"/>
            <a:ext cx="11520083" cy="133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해결방법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/>
              <a:t>데이터 증식</a:t>
            </a:r>
            <a:r>
              <a:rPr lang="en-US" altLang="ko-KR" b="1" dirty="0"/>
              <a:t>(Data Augmentation)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입력 이미지</a:t>
            </a:r>
            <a:r>
              <a:rPr lang="en-US" altLang="ko-KR" sz="1600" dirty="0"/>
              <a:t>(</a:t>
            </a:r>
            <a:r>
              <a:rPr lang="ko-KR" altLang="en-US" sz="1600" dirty="0"/>
              <a:t>학습 이미지</a:t>
            </a:r>
            <a:r>
              <a:rPr lang="en-US" altLang="ko-KR" sz="1600" dirty="0"/>
              <a:t>)</a:t>
            </a:r>
            <a:r>
              <a:rPr lang="ko-KR" altLang="en-US" sz="1600" dirty="0"/>
              <a:t>를 </a:t>
            </a:r>
            <a:r>
              <a:rPr lang="en-US" altLang="ko-KR" sz="1600" dirty="0"/>
              <a:t>‘</a:t>
            </a:r>
            <a:r>
              <a:rPr lang="ko-KR" altLang="en-US" sz="1600" dirty="0"/>
              <a:t>인위적</a:t>
            </a:r>
            <a:r>
              <a:rPr lang="en-US" altLang="ko-KR" sz="1600" dirty="0"/>
              <a:t>’</a:t>
            </a:r>
            <a:r>
              <a:rPr lang="ko-KR" altLang="en-US" sz="1600" dirty="0"/>
              <a:t>으로 확장 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ym typeface="Wingdings" panose="05000000000000000000" pitchFamily="2" charset="2"/>
              </a:rPr>
              <a:t>회전</a:t>
            </a:r>
            <a:r>
              <a:rPr lang="en-US" altLang="ko-KR" sz="1600" dirty="0">
                <a:sym typeface="Wingdings" panose="05000000000000000000" pitchFamily="2" charset="2"/>
              </a:rPr>
              <a:t>(Rotation), </a:t>
            </a:r>
            <a:r>
              <a:rPr lang="ko-KR" altLang="en-US" sz="1600" dirty="0">
                <a:sym typeface="Wingdings" panose="05000000000000000000" pitchFamily="2" charset="2"/>
              </a:rPr>
              <a:t>이동</a:t>
            </a:r>
            <a:r>
              <a:rPr lang="en-US" altLang="ko-KR" sz="1600" dirty="0">
                <a:sym typeface="Wingdings" panose="05000000000000000000" pitchFamily="2" charset="2"/>
              </a:rPr>
              <a:t>(Move), </a:t>
            </a:r>
            <a:r>
              <a:rPr lang="ko-KR" altLang="en-US" sz="1600" dirty="0">
                <a:sym typeface="Wingdings" panose="05000000000000000000" pitchFamily="2" charset="2"/>
              </a:rPr>
              <a:t>자르기</a:t>
            </a:r>
            <a:r>
              <a:rPr lang="en-US" altLang="ko-KR" sz="1600" dirty="0">
                <a:sym typeface="Wingdings" panose="05000000000000000000" pitchFamily="2" charset="2"/>
              </a:rPr>
              <a:t>(Crop), </a:t>
            </a:r>
            <a:r>
              <a:rPr lang="ko-KR" altLang="en-US" sz="1600" dirty="0">
                <a:sym typeface="Wingdings" panose="05000000000000000000" pitchFamily="2" charset="2"/>
              </a:rPr>
              <a:t>대칭</a:t>
            </a:r>
            <a:r>
              <a:rPr lang="en-US" altLang="ko-KR" sz="1600" dirty="0">
                <a:sym typeface="Wingdings" panose="05000000000000000000" pitchFamily="2" charset="2"/>
              </a:rPr>
              <a:t>(Symmetry)</a:t>
            </a:r>
            <a:r>
              <a:rPr lang="ko-KR" altLang="en-US" sz="1600" dirty="0">
                <a:sym typeface="Wingdings" panose="05000000000000000000" pitchFamily="2" charset="2"/>
              </a:rPr>
              <a:t> 등</a:t>
            </a:r>
            <a:endParaRPr lang="en-US" altLang="ko-KR" sz="16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51B9BC7-4F2E-4D64-B3DB-FC0925A1B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294" y="2791963"/>
            <a:ext cx="3661411" cy="36614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0E82552-315C-4C86-8B42-0320AEC0E1F1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Overfitting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50258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D28F97-8651-4D40-A443-C977B4AA54E8}"/>
              </a:ext>
            </a:extLst>
          </p:cNvPr>
          <p:cNvSpPr txBox="1"/>
          <p:nvPr/>
        </p:nvSpPr>
        <p:spPr>
          <a:xfrm>
            <a:off x="1893234" y="2105516"/>
            <a:ext cx="2386679" cy="1491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/>
              <a:t>Optimization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Vanishing Gradient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111683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Overfitting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F0B135-C616-42F0-9847-BF5640DAEA21}"/>
              </a:ext>
            </a:extLst>
          </p:cNvPr>
          <p:cNvSpPr txBox="1"/>
          <p:nvPr/>
        </p:nvSpPr>
        <p:spPr>
          <a:xfrm>
            <a:off x="116596" y="1065852"/>
            <a:ext cx="11520083" cy="968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해결방법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ym typeface="Wingdings" panose="05000000000000000000" pitchFamily="2" charset="2"/>
              </a:rPr>
              <a:t>조기 종료</a:t>
            </a:r>
            <a:r>
              <a:rPr lang="en-US" altLang="ko-KR" b="1" dirty="0">
                <a:sym typeface="Wingdings" panose="05000000000000000000" pitchFamily="2" charset="2"/>
              </a:rPr>
              <a:t>(Early Stopping)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/>
              <a:t>Epoch, Iteration</a:t>
            </a:r>
            <a:r>
              <a:rPr lang="ko-KR" altLang="en-US" sz="1600" dirty="0"/>
              <a:t>을 많이 돌린 후</a:t>
            </a:r>
            <a:r>
              <a:rPr lang="en-US" altLang="ko-KR" sz="1600" dirty="0"/>
              <a:t>, </a:t>
            </a:r>
            <a:r>
              <a:rPr lang="ko-KR" altLang="en-US" sz="1600" dirty="0"/>
              <a:t>특정 시점에서 멈추는 것</a:t>
            </a:r>
            <a:endParaRPr lang="en-US" altLang="ko-KR" sz="16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32A07FD-9BD8-4D59-B802-97A9E00D8F3E}"/>
              </a:ext>
            </a:extLst>
          </p:cNvPr>
          <p:cNvGrpSpPr/>
          <p:nvPr/>
        </p:nvGrpSpPr>
        <p:grpSpPr>
          <a:xfrm>
            <a:off x="3863155" y="3119034"/>
            <a:ext cx="4026964" cy="3030388"/>
            <a:chOff x="4275129" y="3548090"/>
            <a:chExt cx="3492850" cy="262845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B57DAF2-40F8-4C74-8E55-E75B4F107A90}"/>
                </a:ext>
              </a:extLst>
            </p:cNvPr>
            <p:cNvGrpSpPr/>
            <p:nvPr/>
          </p:nvGrpSpPr>
          <p:grpSpPr>
            <a:xfrm>
              <a:off x="4275129" y="3548090"/>
              <a:ext cx="3492850" cy="2628454"/>
              <a:chOff x="4275129" y="3548090"/>
              <a:chExt cx="3492850" cy="2628454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69542B4E-11A5-47D7-BC85-75EF26A04874}"/>
                  </a:ext>
                </a:extLst>
              </p:cNvPr>
              <p:cNvGrpSpPr/>
              <p:nvPr/>
            </p:nvGrpSpPr>
            <p:grpSpPr>
              <a:xfrm>
                <a:off x="4861002" y="3638104"/>
                <a:ext cx="2469995" cy="2154044"/>
                <a:chOff x="2397512" y="2969941"/>
                <a:chExt cx="2469995" cy="2154044"/>
              </a:xfrm>
            </p:grpSpPr>
            <p:cxnSp>
              <p:nvCxnSpPr>
                <p:cNvPr id="6" name="직선 화살표 연결선 5">
                  <a:extLst>
                    <a:ext uri="{FF2B5EF4-FFF2-40B4-BE49-F238E27FC236}">
                      <a16:creationId xmlns:a16="http://schemas.microsoft.com/office/drawing/2014/main" id="{A0B25A94-EAE0-4F15-BCE6-5D495B94CC0C}"/>
                    </a:ext>
                  </a:extLst>
                </p:cNvPr>
                <p:cNvCxnSpPr/>
                <p:nvPr/>
              </p:nvCxnSpPr>
              <p:spPr>
                <a:xfrm>
                  <a:off x="2397512" y="5123985"/>
                  <a:ext cx="246999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화살표 연결선 6">
                  <a:extLst>
                    <a:ext uri="{FF2B5EF4-FFF2-40B4-BE49-F238E27FC236}">
                      <a16:creationId xmlns:a16="http://schemas.microsoft.com/office/drawing/2014/main" id="{124216A6-91FE-43A5-83FB-D5DDF2058C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97512" y="2969941"/>
                  <a:ext cx="0" cy="215404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B9BECC-C6F0-417F-8A9C-6DB3238A92A4}"/>
                  </a:ext>
                </a:extLst>
              </p:cNvPr>
              <p:cNvSpPr txBox="1"/>
              <p:nvPr/>
            </p:nvSpPr>
            <p:spPr>
              <a:xfrm>
                <a:off x="4275129" y="3548090"/>
                <a:ext cx="5858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i="1" dirty="0"/>
                  <a:t>Loss</a:t>
                </a:r>
                <a:endParaRPr lang="ko-KR" altLang="en-US" sz="1400" i="1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A85169-384B-42E2-BE98-2D7C4E5942A2}"/>
                  </a:ext>
                </a:extLst>
              </p:cNvPr>
              <p:cNvSpPr txBox="1"/>
              <p:nvPr/>
            </p:nvSpPr>
            <p:spPr>
              <a:xfrm>
                <a:off x="6894015" y="5868767"/>
                <a:ext cx="8739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i="1" dirty="0"/>
                  <a:t>Iteration</a:t>
                </a:r>
                <a:endParaRPr lang="ko-KR" altLang="en-US" sz="1400" i="1" dirty="0"/>
              </a:p>
            </p:txBody>
          </p:sp>
        </p:grpSp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DB3D3DAF-9619-409F-8D65-60A4A4237EC5}"/>
                </a:ext>
              </a:extLst>
            </p:cNvPr>
            <p:cNvSpPr/>
            <p:nvPr/>
          </p:nvSpPr>
          <p:spPr>
            <a:xfrm>
              <a:off x="5026463" y="4396786"/>
              <a:ext cx="2195655" cy="1187873"/>
            </a:xfrm>
            <a:custGeom>
              <a:avLst/>
              <a:gdLst>
                <a:gd name="connsiteX0" fmla="*/ 0 w 2195655"/>
                <a:gd name="connsiteY0" fmla="*/ 0 h 1187873"/>
                <a:gd name="connsiteX1" fmla="*/ 744661 w 2195655"/>
                <a:gd name="connsiteY1" fmla="*/ 1166271 h 1187873"/>
                <a:gd name="connsiteX2" fmla="*/ 2195655 w 2195655"/>
                <a:gd name="connsiteY2" fmla="*/ 646103 h 1187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5655" h="1187873">
                  <a:moveTo>
                    <a:pt x="0" y="0"/>
                  </a:moveTo>
                  <a:cubicBezTo>
                    <a:pt x="189359" y="529293"/>
                    <a:pt x="378719" y="1058587"/>
                    <a:pt x="744661" y="1166271"/>
                  </a:cubicBezTo>
                  <a:cubicBezTo>
                    <a:pt x="1110603" y="1273955"/>
                    <a:pt x="1653129" y="960029"/>
                    <a:pt x="2195655" y="64610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B525E687-E476-4BE6-B74C-D46DE4381895}"/>
                </a:ext>
              </a:extLst>
            </p:cNvPr>
            <p:cNvSpPr/>
            <p:nvPr/>
          </p:nvSpPr>
          <p:spPr>
            <a:xfrm>
              <a:off x="4944331" y="4457016"/>
              <a:ext cx="2223032" cy="1303156"/>
            </a:xfrm>
            <a:custGeom>
              <a:avLst/>
              <a:gdLst>
                <a:gd name="connsiteX0" fmla="*/ 0 w 2223032"/>
                <a:gd name="connsiteY0" fmla="*/ 0 h 1303156"/>
                <a:gd name="connsiteX1" fmla="*/ 470888 w 2223032"/>
                <a:gd name="connsiteY1" fmla="*/ 1023909 h 1303156"/>
                <a:gd name="connsiteX2" fmla="*/ 2223032 w 2223032"/>
                <a:gd name="connsiteY2" fmla="*/ 1303156 h 1303156"/>
                <a:gd name="connsiteX3" fmla="*/ 2223032 w 2223032"/>
                <a:gd name="connsiteY3" fmla="*/ 1303156 h 1303156"/>
                <a:gd name="connsiteX4" fmla="*/ 2223032 w 2223032"/>
                <a:gd name="connsiteY4" fmla="*/ 1303156 h 130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032" h="1303156">
                  <a:moveTo>
                    <a:pt x="0" y="0"/>
                  </a:moveTo>
                  <a:cubicBezTo>
                    <a:pt x="50191" y="403358"/>
                    <a:pt x="100383" y="806716"/>
                    <a:pt x="470888" y="1023909"/>
                  </a:cubicBezTo>
                  <a:cubicBezTo>
                    <a:pt x="841393" y="1241102"/>
                    <a:pt x="2223032" y="1303156"/>
                    <a:pt x="2223032" y="1303156"/>
                  </a:cubicBezTo>
                  <a:lnTo>
                    <a:pt x="2223032" y="1303156"/>
                  </a:lnTo>
                  <a:lnTo>
                    <a:pt x="2223032" y="1303156"/>
                  </a:lnTo>
                </a:path>
              </a:pathLst>
            </a:cu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0F16A3C-B59D-4804-9B6D-B22D80DEE44C}"/>
                </a:ext>
              </a:extLst>
            </p:cNvPr>
            <p:cNvCxnSpPr>
              <a:cxnSpLocks/>
            </p:cNvCxnSpPr>
            <p:nvPr/>
          </p:nvCxnSpPr>
          <p:spPr>
            <a:xfrm>
              <a:off x="5876637" y="4320167"/>
              <a:ext cx="0" cy="1471981"/>
            </a:xfrm>
            <a:prstGeom prst="line">
              <a:avLst/>
            </a:prstGeom>
            <a:ln w="1905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BF9E9F-5D49-44E8-99C0-9938BAC89414}"/>
                </a:ext>
              </a:extLst>
            </p:cNvPr>
            <p:cNvSpPr txBox="1"/>
            <p:nvPr/>
          </p:nvSpPr>
          <p:spPr>
            <a:xfrm>
              <a:off x="5198760" y="3758638"/>
              <a:ext cx="1355754" cy="45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i="1" dirty="0"/>
                <a:t>Early Stopping Point</a:t>
              </a:r>
              <a:endParaRPr lang="ko-KR" altLang="en-US" sz="1400" b="1" i="1" dirty="0"/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6F71B8A-9420-4342-968E-D285D9F665E0}"/>
              </a:ext>
            </a:extLst>
          </p:cNvPr>
          <p:cNvCxnSpPr/>
          <p:nvPr/>
        </p:nvCxnSpPr>
        <p:spPr>
          <a:xfrm>
            <a:off x="7601975" y="3414935"/>
            <a:ext cx="284723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03A582-F6EF-46EC-82F4-59F2ABE27E9E}"/>
              </a:ext>
            </a:extLst>
          </p:cNvPr>
          <p:cNvSpPr txBox="1"/>
          <p:nvPr/>
        </p:nvSpPr>
        <p:spPr>
          <a:xfrm>
            <a:off x="7953993" y="3261046"/>
            <a:ext cx="1007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i="1" dirty="0"/>
              <a:t>학습 데이터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EB1A24D-20C0-4BE0-BE71-7F4AF69F5525}"/>
              </a:ext>
            </a:extLst>
          </p:cNvPr>
          <p:cNvCxnSpPr/>
          <p:nvPr/>
        </p:nvCxnSpPr>
        <p:spPr>
          <a:xfrm>
            <a:off x="7601975" y="3746949"/>
            <a:ext cx="28472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BECCD0-889B-4616-96A8-53A634A5F06F}"/>
              </a:ext>
            </a:extLst>
          </p:cNvPr>
          <p:cNvSpPr txBox="1"/>
          <p:nvPr/>
        </p:nvSpPr>
        <p:spPr>
          <a:xfrm>
            <a:off x="7953993" y="3593060"/>
            <a:ext cx="1007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i="1" dirty="0"/>
              <a:t>시험 데이터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C4D110-EB87-4D2D-98B9-A7687C5B573E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Overfitting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24093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Overfitting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F0B135-C616-42F0-9847-BF5640DAEA21}"/>
              </a:ext>
            </a:extLst>
          </p:cNvPr>
          <p:cNvSpPr txBox="1"/>
          <p:nvPr/>
        </p:nvSpPr>
        <p:spPr>
          <a:xfrm>
            <a:off x="116596" y="1065852"/>
            <a:ext cx="11520083" cy="560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해결방법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L1,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L2</a:t>
            </a:r>
            <a:r>
              <a:rPr lang="ko-KR" altLang="en-US" b="1" dirty="0">
                <a:sym typeface="Wingdings" panose="05000000000000000000" pitchFamily="2" charset="2"/>
              </a:rPr>
              <a:t> 정규화</a:t>
            </a:r>
            <a:r>
              <a:rPr lang="en-US" altLang="ko-KR" b="1" dirty="0">
                <a:sym typeface="Wingdings" panose="05000000000000000000" pitchFamily="2" charset="2"/>
              </a:rPr>
              <a:t>(L1, L2 Regularization)</a:t>
            </a:r>
            <a:endParaRPr lang="en-US" altLang="ko-KR" sz="16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9AFED81-CCF7-4E7A-86D4-2E2225A43049}"/>
              </a:ext>
            </a:extLst>
          </p:cNvPr>
          <p:cNvCxnSpPr>
            <a:cxnSpLocks/>
          </p:cNvCxnSpPr>
          <p:nvPr/>
        </p:nvCxnSpPr>
        <p:spPr>
          <a:xfrm>
            <a:off x="1282401" y="5674519"/>
            <a:ext cx="462381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474D51-8E18-4778-BD8F-C283D6EEFA61}"/>
              </a:ext>
            </a:extLst>
          </p:cNvPr>
          <p:cNvGrpSpPr/>
          <p:nvPr/>
        </p:nvGrpSpPr>
        <p:grpSpPr>
          <a:xfrm>
            <a:off x="3190382" y="4592866"/>
            <a:ext cx="2233914" cy="2233914"/>
            <a:chOff x="4686030" y="3806103"/>
            <a:chExt cx="2233914" cy="2233914"/>
          </a:xfrm>
          <a:scene3d>
            <a:camera prst="orthographicFront">
              <a:rot lat="4200000" lon="0" rev="0"/>
            </a:camera>
            <a:lightRig rig="threePt" dir="t"/>
          </a:scene3d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37F5007-C397-4066-94C1-5836D15C13C6}"/>
                </a:ext>
              </a:extLst>
            </p:cNvPr>
            <p:cNvSpPr/>
            <p:nvPr/>
          </p:nvSpPr>
          <p:spPr>
            <a:xfrm>
              <a:off x="4686030" y="3806103"/>
              <a:ext cx="2233914" cy="22339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AEEFB0D-BB30-4307-B836-FAEC5B6AD235}"/>
                </a:ext>
              </a:extLst>
            </p:cNvPr>
            <p:cNvSpPr/>
            <p:nvPr/>
          </p:nvSpPr>
          <p:spPr>
            <a:xfrm>
              <a:off x="4809964" y="3930037"/>
              <a:ext cx="1986045" cy="19860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2C7EEDA-B98C-4724-AE81-FF35EF52C9FA}"/>
                </a:ext>
              </a:extLst>
            </p:cNvPr>
            <p:cNvSpPr/>
            <p:nvPr/>
          </p:nvSpPr>
          <p:spPr>
            <a:xfrm>
              <a:off x="4933898" y="4053971"/>
              <a:ext cx="1738177" cy="17381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8D9ED10-0E0C-4BAE-8645-5A49FD6CE794}"/>
                </a:ext>
              </a:extLst>
            </p:cNvPr>
            <p:cNvSpPr/>
            <p:nvPr/>
          </p:nvSpPr>
          <p:spPr>
            <a:xfrm>
              <a:off x="5057361" y="4177434"/>
              <a:ext cx="1493910" cy="14939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27365BD-7DC2-475B-A235-45DACD1834FA}"/>
                </a:ext>
              </a:extLst>
            </p:cNvPr>
            <p:cNvSpPr/>
            <p:nvPr/>
          </p:nvSpPr>
          <p:spPr>
            <a:xfrm>
              <a:off x="5175981" y="4298238"/>
              <a:ext cx="1242181" cy="12421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5F37D-E4EA-40A5-842D-7CCD28713F9C}"/>
                </a:ext>
              </a:extLst>
            </p:cNvPr>
            <p:cNvSpPr/>
            <p:nvPr/>
          </p:nvSpPr>
          <p:spPr>
            <a:xfrm>
              <a:off x="5328381" y="4462213"/>
              <a:ext cx="927735" cy="92773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2E38457-ACC0-4DB0-9147-ED7772C17092}"/>
              </a:ext>
            </a:extLst>
          </p:cNvPr>
          <p:cNvGrpSpPr/>
          <p:nvPr/>
        </p:nvGrpSpPr>
        <p:grpSpPr>
          <a:xfrm>
            <a:off x="3228472" y="2760917"/>
            <a:ext cx="2157732" cy="2055016"/>
            <a:chOff x="5076508" y="2618062"/>
            <a:chExt cx="2157732" cy="20550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BAF7658-31ED-40FA-9BD2-FF1455073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1598" y="2618062"/>
              <a:ext cx="2090675" cy="2030076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129DFE-0435-4C94-BDE9-D080474372EC}"/>
                </a:ext>
              </a:extLst>
            </p:cNvPr>
            <p:cNvSpPr/>
            <p:nvPr/>
          </p:nvSpPr>
          <p:spPr>
            <a:xfrm>
              <a:off x="7007673" y="4565228"/>
              <a:ext cx="226567" cy="1078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CAD0ED0-58F2-4EEE-9D7B-B616F6030836}"/>
                </a:ext>
              </a:extLst>
            </p:cNvPr>
            <p:cNvSpPr/>
            <p:nvPr/>
          </p:nvSpPr>
          <p:spPr>
            <a:xfrm>
              <a:off x="5076508" y="4087379"/>
              <a:ext cx="226567" cy="560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726A957-8AF8-4D51-9E57-82214ECD92C4}"/>
                </a:ext>
              </a:extLst>
            </p:cNvPr>
            <p:cNvSpPr/>
            <p:nvPr/>
          </p:nvSpPr>
          <p:spPr>
            <a:xfrm>
              <a:off x="7102886" y="3503229"/>
              <a:ext cx="69387" cy="2041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CE81105-06A2-4F94-84E7-5ED992D584F8}"/>
              </a:ext>
            </a:extLst>
          </p:cNvPr>
          <p:cNvCxnSpPr>
            <a:stCxn id="12" idx="2"/>
          </p:cNvCxnSpPr>
          <p:nvPr/>
        </p:nvCxnSpPr>
        <p:spPr>
          <a:xfrm flipH="1">
            <a:off x="4278899" y="4790993"/>
            <a:ext cx="1" cy="92185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66DAF6-5C0F-4410-A207-F3E706790651}"/>
              </a:ext>
            </a:extLst>
          </p:cNvPr>
          <p:cNvCxnSpPr>
            <a:cxnSpLocks/>
          </p:cNvCxnSpPr>
          <p:nvPr/>
        </p:nvCxnSpPr>
        <p:spPr>
          <a:xfrm flipH="1">
            <a:off x="4278899" y="4911797"/>
            <a:ext cx="1197738" cy="79429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7FFC2F-8360-43DA-88EB-B863548CFDEC}"/>
                  </a:ext>
                </a:extLst>
              </p:cNvPr>
              <p:cNvSpPr txBox="1"/>
              <p:nvPr/>
            </p:nvSpPr>
            <p:spPr>
              <a:xfrm>
                <a:off x="5323859" y="4656420"/>
                <a:ext cx="58587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1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ko-KR" altLang="en-US" sz="14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7FFC2F-8360-43DA-88EB-B863548CF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859" y="4656420"/>
                <a:ext cx="58587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5790FF0-59FD-45F5-B5E9-3182A4706385}"/>
                  </a:ext>
                </a:extLst>
              </p:cNvPr>
              <p:cNvSpPr txBox="1"/>
              <p:nvPr/>
            </p:nvSpPr>
            <p:spPr>
              <a:xfrm>
                <a:off x="5594160" y="5671051"/>
                <a:ext cx="5858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5790FF0-59FD-45F5-B5E9-3182A470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160" y="5671051"/>
                <a:ext cx="58587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F701D5A6-FF44-4ED6-A459-77CBBAEE0CE3}"/>
              </a:ext>
            </a:extLst>
          </p:cNvPr>
          <p:cNvCxnSpPr>
            <a:cxnSpLocks/>
            <a:endCxn id="12" idx="2"/>
          </p:cNvCxnSpPr>
          <p:nvPr/>
        </p:nvCxnSpPr>
        <p:spPr>
          <a:xfrm rot="10800000" flipV="1">
            <a:off x="4278900" y="3547435"/>
            <a:ext cx="1812392" cy="1243557"/>
          </a:xfrm>
          <a:prstGeom prst="curvedConnector4">
            <a:avLst>
              <a:gd name="adj1" fmla="val 40418"/>
              <a:gd name="adj2" fmla="val 10098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EB3906D-0225-49A5-A961-B95C0D3A5C2C}"/>
              </a:ext>
            </a:extLst>
          </p:cNvPr>
          <p:cNvSpPr txBox="1"/>
          <p:nvPr/>
        </p:nvSpPr>
        <p:spPr>
          <a:xfrm>
            <a:off x="5424296" y="3234904"/>
            <a:ext cx="4598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>
                <a:solidFill>
                  <a:srgbClr val="0000FF"/>
                </a:solidFill>
              </a:rPr>
              <a:t>1. Optimization</a:t>
            </a:r>
            <a:r>
              <a:rPr lang="ko-KR" altLang="en-US" sz="1200" b="1" i="1" dirty="0">
                <a:solidFill>
                  <a:srgbClr val="0000FF"/>
                </a:solidFill>
              </a:rPr>
              <a:t>을 통해 </a:t>
            </a:r>
            <a:r>
              <a:rPr lang="en-US" altLang="ko-KR" sz="1200" b="1" i="1" dirty="0">
                <a:solidFill>
                  <a:srgbClr val="0000FF"/>
                </a:solidFill>
              </a:rPr>
              <a:t>Training dataset</a:t>
            </a:r>
            <a:r>
              <a:rPr lang="ko-KR" altLang="en-US" sz="1200" b="1" i="1" dirty="0">
                <a:solidFill>
                  <a:srgbClr val="0000FF"/>
                </a:solidFill>
              </a:rPr>
              <a:t>에 최적화된 상태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8C9929-FD07-4A92-B4A9-DFFD157A2D3F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Overfitting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18821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Overfitting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F0B135-C616-42F0-9847-BF5640DAEA21}"/>
              </a:ext>
            </a:extLst>
          </p:cNvPr>
          <p:cNvSpPr txBox="1"/>
          <p:nvPr/>
        </p:nvSpPr>
        <p:spPr>
          <a:xfrm>
            <a:off x="116596" y="1065852"/>
            <a:ext cx="11520083" cy="560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해결방법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L1,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L2</a:t>
            </a:r>
            <a:r>
              <a:rPr lang="ko-KR" altLang="en-US" b="1" dirty="0">
                <a:sym typeface="Wingdings" panose="05000000000000000000" pitchFamily="2" charset="2"/>
              </a:rPr>
              <a:t> 정규화</a:t>
            </a:r>
            <a:r>
              <a:rPr lang="en-US" altLang="ko-KR" b="1" dirty="0">
                <a:sym typeface="Wingdings" panose="05000000000000000000" pitchFamily="2" charset="2"/>
              </a:rPr>
              <a:t>(L1, L2 Regularization)</a:t>
            </a:r>
            <a:endParaRPr lang="en-US" altLang="ko-KR" sz="160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873DED2-D298-4A9E-92E2-53AD1506A752}"/>
              </a:ext>
            </a:extLst>
          </p:cNvPr>
          <p:cNvGrpSpPr/>
          <p:nvPr/>
        </p:nvGrpSpPr>
        <p:grpSpPr>
          <a:xfrm>
            <a:off x="1282401" y="2760917"/>
            <a:ext cx="4897632" cy="4065863"/>
            <a:chOff x="968286" y="2567081"/>
            <a:chExt cx="4897632" cy="4065863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79AFED81-CCF7-4E7A-86D4-2E2225A43049}"/>
                </a:ext>
              </a:extLst>
            </p:cNvPr>
            <p:cNvCxnSpPr>
              <a:cxnSpLocks/>
            </p:cNvCxnSpPr>
            <p:nvPr/>
          </p:nvCxnSpPr>
          <p:spPr>
            <a:xfrm>
              <a:off x="968286" y="5480683"/>
              <a:ext cx="4623813" cy="0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1474D51-8E18-4778-BD8F-C283D6EEFA61}"/>
                </a:ext>
              </a:extLst>
            </p:cNvPr>
            <p:cNvGrpSpPr/>
            <p:nvPr/>
          </p:nvGrpSpPr>
          <p:grpSpPr>
            <a:xfrm>
              <a:off x="2876267" y="4399030"/>
              <a:ext cx="2233914" cy="2233914"/>
              <a:chOff x="4686030" y="3806103"/>
              <a:chExt cx="2233914" cy="2233914"/>
            </a:xfrm>
            <a:scene3d>
              <a:camera prst="orthographicFront">
                <a:rot lat="4200000" lon="0" rev="0"/>
              </a:camera>
              <a:lightRig rig="threePt" dir="t"/>
            </a:scene3d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C37F5007-C397-4066-94C1-5836D15C13C6}"/>
                  </a:ext>
                </a:extLst>
              </p:cNvPr>
              <p:cNvSpPr/>
              <p:nvPr/>
            </p:nvSpPr>
            <p:spPr>
              <a:xfrm>
                <a:off x="4686030" y="3806103"/>
                <a:ext cx="2233914" cy="223391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0AEEFB0D-BB30-4307-B836-FAEC5B6AD235}"/>
                  </a:ext>
                </a:extLst>
              </p:cNvPr>
              <p:cNvSpPr/>
              <p:nvPr/>
            </p:nvSpPr>
            <p:spPr>
              <a:xfrm>
                <a:off x="4809964" y="3930037"/>
                <a:ext cx="1986045" cy="198604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2C7EEDA-B98C-4724-AE81-FF35EF52C9FA}"/>
                  </a:ext>
                </a:extLst>
              </p:cNvPr>
              <p:cNvSpPr/>
              <p:nvPr/>
            </p:nvSpPr>
            <p:spPr>
              <a:xfrm>
                <a:off x="4933898" y="4053971"/>
                <a:ext cx="1738177" cy="17381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8D9ED10-0E0C-4BAE-8645-5A49FD6CE794}"/>
                  </a:ext>
                </a:extLst>
              </p:cNvPr>
              <p:cNvSpPr/>
              <p:nvPr/>
            </p:nvSpPr>
            <p:spPr>
              <a:xfrm>
                <a:off x="5057361" y="4177434"/>
                <a:ext cx="1493910" cy="149391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227365BD-7DC2-475B-A235-45DACD1834FA}"/>
                  </a:ext>
                </a:extLst>
              </p:cNvPr>
              <p:cNvSpPr/>
              <p:nvPr/>
            </p:nvSpPr>
            <p:spPr>
              <a:xfrm>
                <a:off x="5175981" y="4298238"/>
                <a:ext cx="1242181" cy="124218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045F37D-E4EA-40A5-842D-7CCD28713F9C}"/>
                  </a:ext>
                </a:extLst>
              </p:cNvPr>
              <p:cNvSpPr/>
              <p:nvPr/>
            </p:nvSpPr>
            <p:spPr>
              <a:xfrm>
                <a:off x="5328381" y="4462213"/>
                <a:ext cx="927735" cy="92773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2E38457-ACC0-4DB0-9147-ED7772C17092}"/>
                </a:ext>
              </a:extLst>
            </p:cNvPr>
            <p:cNvGrpSpPr/>
            <p:nvPr/>
          </p:nvGrpSpPr>
          <p:grpSpPr>
            <a:xfrm>
              <a:off x="2914357" y="2567081"/>
              <a:ext cx="2157732" cy="2055016"/>
              <a:chOff x="5076508" y="2618062"/>
              <a:chExt cx="2157732" cy="205501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CBAF7658-31ED-40FA-9BD2-FF1455073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1598" y="2618062"/>
                <a:ext cx="2090675" cy="2030076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8129DFE-0435-4C94-BDE9-D080474372EC}"/>
                  </a:ext>
                </a:extLst>
              </p:cNvPr>
              <p:cNvSpPr/>
              <p:nvPr/>
            </p:nvSpPr>
            <p:spPr>
              <a:xfrm>
                <a:off x="7007673" y="4565228"/>
                <a:ext cx="226567" cy="107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CAD0ED0-58F2-4EEE-9D7B-B616F6030836}"/>
                  </a:ext>
                </a:extLst>
              </p:cNvPr>
              <p:cNvSpPr/>
              <p:nvPr/>
            </p:nvSpPr>
            <p:spPr>
              <a:xfrm>
                <a:off x="5076508" y="4087379"/>
                <a:ext cx="226567" cy="5607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726A957-8AF8-4D51-9E57-82214ECD92C4}"/>
                  </a:ext>
                </a:extLst>
              </p:cNvPr>
              <p:cNvSpPr/>
              <p:nvPr/>
            </p:nvSpPr>
            <p:spPr>
              <a:xfrm>
                <a:off x="7102886" y="3503229"/>
                <a:ext cx="69387" cy="2041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CE81105-06A2-4F94-84E7-5ED992D584F8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3964784" y="4597157"/>
              <a:ext cx="1" cy="92185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6DAF6-5C0F-4410-A207-F3E706790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4784" y="4717961"/>
              <a:ext cx="1197738" cy="794294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77FFC2F-8360-43DA-88EB-B863548CFDEC}"/>
                    </a:ext>
                  </a:extLst>
                </p:cNvPr>
                <p:cNvSpPr txBox="1"/>
                <p:nvPr/>
              </p:nvSpPr>
              <p:spPr>
                <a:xfrm>
                  <a:off x="5009744" y="4462584"/>
                  <a:ext cx="585873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ko-KR" sz="1400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i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77FFC2F-8360-43DA-88EB-B863548CFD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9744" y="4462584"/>
                  <a:ext cx="58587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5790FF0-59FD-45F5-B5E9-3182A4706385}"/>
                    </a:ext>
                  </a:extLst>
                </p:cNvPr>
                <p:cNvSpPr txBox="1"/>
                <p:nvPr/>
              </p:nvSpPr>
              <p:spPr>
                <a:xfrm>
                  <a:off x="5280045" y="5477215"/>
                  <a:ext cx="58587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i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5790FF0-59FD-45F5-B5E9-3182A47063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0045" y="5477215"/>
                  <a:ext cx="585873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ACF9D77-582E-4872-B5E4-A95E3D1113E9}"/>
                </a:ext>
              </a:extLst>
            </p:cNvPr>
            <p:cNvGrpSpPr/>
            <p:nvPr/>
          </p:nvGrpSpPr>
          <p:grpSpPr>
            <a:xfrm rot="21172962">
              <a:off x="1562721" y="4621331"/>
              <a:ext cx="1738177" cy="1738177"/>
              <a:chOff x="1386431" y="4064466"/>
              <a:chExt cx="1738177" cy="1738177"/>
            </a:xfrm>
            <a:scene3d>
              <a:camera prst="orthographicFront">
                <a:rot lat="4200000" lon="0" rev="0"/>
              </a:camera>
              <a:lightRig rig="threePt" dir="t"/>
            </a:scene3d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641A046-7EC2-4F94-A1F9-EF539EF873CF}"/>
                  </a:ext>
                </a:extLst>
              </p:cNvPr>
              <p:cNvSpPr/>
              <p:nvPr/>
            </p:nvSpPr>
            <p:spPr>
              <a:xfrm>
                <a:off x="1386431" y="4064466"/>
                <a:ext cx="1738177" cy="1738177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9B32195-C666-42F6-AAD0-8766A641700C}"/>
                  </a:ext>
                </a:extLst>
              </p:cNvPr>
              <p:cNvSpPr/>
              <p:nvPr/>
            </p:nvSpPr>
            <p:spPr>
              <a:xfrm rot="3874024">
                <a:off x="1656926" y="4335137"/>
                <a:ext cx="1196836" cy="1196836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B30B352-AE82-4FFD-B7A6-B1E12FCA959A}"/>
                    </a:ext>
                  </a:extLst>
                </p:cNvPr>
                <p:cNvSpPr txBox="1"/>
                <p:nvPr/>
              </p:nvSpPr>
              <p:spPr>
                <a:xfrm>
                  <a:off x="1657525" y="4917201"/>
                  <a:ext cx="58587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ko-KR" sz="1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400" b="1" i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B30B352-AE82-4FFD-B7A6-B1E12FCA95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7525" y="4917201"/>
                  <a:ext cx="58587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9224DAD-E3E0-4BE9-876E-E5B35BA53AD3}"/>
                    </a:ext>
                  </a:extLst>
                </p:cNvPr>
                <p:cNvSpPr txBox="1"/>
                <p:nvPr/>
              </p:nvSpPr>
              <p:spPr>
                <a:xfrm>
                  <a:off x="1160972" y="5577891"/>
                  <a:ext cx="58587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ko-KR" altLang="en-US" sz="1400" b="1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9224DAD-E3E0-4BE9-876E-E5B35BA53A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972" y="5577891"/>
                  <a:ext cx="585873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AA58A435-C938-4DC3-A8FB-04B999BF4A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9162" y="4803761"/>
              <a:ext cx="1014161" cy="1329585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EA3C8AE-35DD-4664-9266-8EB57118FE28}"/>
                    </a:ext>
                  </a:extLst>
                </p:cNvPr>
                <p:cNvSpPr txBox="1"/>
                <p:nvPr/>
              </p:nvSpPr>
              <p:spPr>
                <a:xfrm>
                  <a:off x="2286678" y="4601920"/>
                  <a:ext cx="58587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i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EA3C8AE-35DD-4664-9266-8EB57118F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678" y="4601920"/>
                  <a:ext cx="585873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F701D5A6-FF44-4ED6-A459-77CBBAEE0CE3}"/>
              </a:ext>
            </a:extLst>
          </p:cNvPr>
          <p:cNvCxnSpPr>
            <a:cxnSpLocks/>
            <a:endCxn id="12" idx="2"/>
          </p:cNvCxnSpPr>
          <p:nvPr/>
        </p:nvCxnSpPr>
        <p:spPr>
          <a:xfrm rot="10800000" flipV="1">
            <a:off x="4278900" y="3547435"/>
            <a:ext cx="1812392" cy="1243557"/>
          </a:xfrm>
          <a:prstGeom prst="curvedConnector4">
            <a:avLst>
              <a:gd name="adj1" fmla="val 40418"/>
              <a:gd name="adj2" fmla="val 10098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EB3906D-0225-49A5-A961-B95C0D3A5C2C}"/>
              </a:ext>
            </a:extLst>
          </p:cNvPr>
          <p:cNvSpPr txBox="1"/>
          <p:nvPr/>
        </p:nvSpPr>
        <p:spPr>
          <a:xfrm>
            <a:off x="5424296" y="3234904"/>
            <a:ext cx="4598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1. Optimization</a:t>
            </a:r>
            <a:r>
              <a:rPr lang="ko-KR" altLang="en-US" sz="1200" b="1" i="1" dirty="0"/>
              <a:t>을 통해 </a:t>
            </a:r>
            <a:r>
              <a:rPr lang="en-US" altLang="ko-KR" sz="1200" b="1" i="1" dirty="0"/>
              <a:t>Training dataset</a:t>
            </a:r>
            <a:r>
              <a:rPr lang="ko-KR" altLang="en-US" sz="1200" b="1" i="1" dirty="0"/>
              <a:t>에 최적화된 상태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7EA3604-277B-4876-82DD-B753F4FA8AF8}"/>
              </a:ext>
            </a:extLst>
          </p:cNvPr>
          <p:cNvSpPr txBox="1"/>
          <p:nvPr/>
        </p:nvSpPr>
        <p:spPr>
          <a:xfrm>
            <a:off x="99789" y="6305288"/>
            <a:ext cx="6982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>
                <a:solidFill>
                  <a:srgbClr val="0000FF"/>
                </a:solidFill>
              </a:rPr>
              <a:t>2. Loss Function</a:t>
            </a:r>
            <a:r>
              <a:rPr lang="ko-KR" altLang="en-US" sz="1200" b="1" i="1" dirty="0">
                <a:solidFill>
                  <a:srgbClr val="0000FF"/>
                </a:solidFill>
              </a:rPr>
              <a:t>을 이용하여 </a:t>
            </a:r>
            <a:r>
              <a:rPr lang="en-US" altLang="ko-KR" sz="1200" b="1" i="1" dirty="0">
                <a:solidFill>
                  <a:srgbClr val="0000FF"/>
                </a:solidFill>
              </a:rPr>
              <a:t>Optimization</a:t>
            </a:r>
            <a:r>
              <a:rPr lang="ko-KR" altLang="en-US" sz="1200" b="1" i="1" dirty="0">
                <a:solidFill>
                  <a:srgbClr val="0000FF"/>
                </a:solidFill>
              </a:rPr>
              <a:t>을 못하게 설정 </a:t>
            </a:r>
            <a:r>
              <a:rPr lang="en-US" altLang="ko-KR" sz="1200" b="1" i="1" dirty="0">
                <a:solidFill>
                  <a:srgbClr val="0000FF"/>
                </a:solidFill>
                <a:sym typeface="Wingdings" panose="05000000000000000000" pitchFamily="2" charset="2"/>
              </a:rPr>
              <a:t> Loss Function</a:t>
            </a:r>
            <a:r>
              <a:rPr lang="ko-KR" altLang="en-US" sz="1200" b="1" i="1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200" b="1" i="1" dirty="0">
                <a:solidFill>
                  <a:srgbClr val="0000FF"/>
                </a:solidFill>
                <a:sym typeface="Wingdings" panose="05000000000000000000" pitchFamily="2" charset="2"/>
              </a:rPr>
              <a:t>Boundary </a:t>
            </a:r>
            <a:r>
              <a:rPr lang="ko-KR" altLang="en-US" sz="1200" b="1" i="1" dirty="0">
                <a:solidFill>
                  <a:srgbClr val="0000FF"/>
                </a:solidFill>
                <a:sym typeface="Wingdings" panose="05000000000000000000" pitchFamily="2" charset="2"/>
              </a:rPr>
              <a:t>추가</a:t>
            </a:r>
            <a:endParaRPr lang="ko-KR" altLang="en-US" sz="1200" b="1" i="1" dirty="0">
              <a:solidFill>
                <a:srgbClr val="0000FF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E4E6256-F44A-4C61-A6E7-C57652529ECF}"/>
              </a:ext>
            </a:extLst>
          </p:cNvPr>
          <p:cNvSpPr/>
          <p:nvPr/>
        </p:nvSpPr>
        <p:spPr>
          <a:xfrm>
            <a:off x="2667044" y="5601375"/>
            <a:ext cx="132926" cy="1329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452C0C84-3CBE-4912-B317-48E8D3BDF2DB}"/>
              </a:ext>
            </a:extLst>
          </p:cNvPr>
          <p:cNvCxnSpPr>
            <a:cxnSpLocks/>
            <a:stCxn id="2" idx="7"/>
          </p:cNvCxnSpPr>
          <p:nvPr/>
        </p:nvCxnSpPr>
        <p:spPr>
          <a:xfrm rot="16200000" flipH="1">
            <a:off x="3120349" y="5280996"/>
            <a:ext cx="47736" cy="727428"/>
          </a:xfrm>
          <a:prstGeom prst="curvedConnector4">
            <a:avLst>
              <a:gd name="adj1" fmla="val 308434"/>
              <a:gd name="adj2" fmla="val 44414"/>
            </a:avLst>
          </a:prstGeom>
          <a:ln w="19050">
            <a:solidFill>
              <a:srgbClr val="DA04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E1ABC8A-3AD0-41F3-BBB1-3011039A2100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Overfitting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03539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Overfitting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F0B135-C616-42F0-9847-BF5640DAEA21}"/>
              </a:ext>
            </a:extLst>
          </p:cNvPr>
          <p:cNvSpPr txBox="1"/>
          <p:nvPr/>
        </p:nvSpPr>
        <p:spPr>
          <a:xfrm>
            <a:off x="116596" y="1065852"/>
            <a:ext cx="11520083" cy="560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해결방법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L1,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L2</a:t>
            </a:r>
            <a:r>
              <a:rPr lang="ko-KR" altLang="en-US" b="1" dirty="0">
                <a:sym typeface="Wingdings" panose="05000000000000000000" pitchFamily="2" charset="2"/>
              </a:rPr>
              <a:t> 정규화</a:t>
            </a:r>
            <a:r>
              <a:rPr lang="en-US" altLang="ko-KR" b="1" dirty="0">
                <a:sym typeface="Wingdings" panose="05000000000000000000" pitchFamily="2" charset="2"/>
              </a:rPr>
              <a:t>(L1, L2 Regularization)</a:t>
            </a:r>
            <a:endParaRPr lang="en-US" altLang="ko-KR" sz="160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873DED2-D298-4A9E-92E2-53AD1506A752}"/>
              </a:ext>
            </a:extLst>
          </p:cNvPr>
          <p:cNvGrpSpPr/>
          <p:nvPr/>
        </p:nvGrpSpPr>
        <p:grpSpPr>
          <a:xfrm>
            <a:off x="1282401" y="2760917"/>
            <a:ext cx="4897632" cy="4065863"/>
            <a:chOff x="968286" y="2567081"/>
            <a:chExt cx="4897632" cy="4065863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79AFED81-CCF7-4E7A-86D4-2E2225A43049}"/>
                </a:ext>
              </a:extLst>
            </p:cNvPr>
            <p:cNvCxnSpPr>
              <a:cxnSpLocks/>
            </p:cNvCxnSpPr>
            <p:nvPr/>
          </p:nvCxnSpPr>
          <p:spPr>
            <a:xfrm>
              <a:off x="968286" y="5480683"/>
              <a:ext cx="4623813" cy="0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1474D51-8E18-4778-BD8F-C283D6EEFA61}"/>
                </a:ext>
              </a:extLst>
            </p:cNvPr>
            <p:cNvGrpSpPr/>
            <p:nvPr/>
          </p:nvGrpSpPr>
          <p:grpSpPr>
            <a:xfrm>
              <a:off x="2876267" y="4399030"/>
              <a:ext cx="2233914" cy="2233914"/>
              <a:chOff x="4686030" y="3806103"/>
              <a:chExt cx="2233914" cy="2233914"/>
            </a:xfrm>
            <a:scene3d>
              <a:camera prst="orthographicFront">
                <a:rot lat="4200000" lon="0" rev="0"/>
              </a:camera>
              <a:lightRig rig="threePt" dir="t"/>
            </a:scene3d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C37F5007-C397-4066-94C1-5836D15C13C6}"/>
                  </a:ext>
                </a:extLst>
              </p:cNvPr>
              <p:cNvSpPr/>
              <p:nvPr/>
            </p:nvSpPr>
            <p:spPr>
              <a:xfrm>
                <a:off x="4686030" y="3806103"/>
                <a:ext cx="2233914" cy="223391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0AEEFB0D-BB30-4307-B836-FAEC5B6AD235}"/>
                  </a:ext>
                </a:extLst>
              </p:cNvPr>
              <p:cNvSpPr/>
              <p:nvPr/>
            </p:nvSpPr>
            <p:spPr>
              <a:xfrm>
                <a:off x="4809964" y="3930037"/>
                <a:ext cx="1986045" cy="198604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2C7EEDA-B98C-4724-AE81-FF35EF52C9FA}"/>
                  </a:ext>
                </a:extLst>
              </p:cNvPr>
              <p:cNvSpPr/>
              <p:nvPr/>
            </p:nvSpPr>
            <p:spPr>
              <a:xfrm>
                <a:off x="4933898" y="4053971"/>
                <a:ext cx="1738177" cy="17381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8D9ED10-0E0C-4BAE-8645-5A49FD6CE794}"/>
                  </a:ext>
                </a:extLst>
              </p:cNvPr>
              <p:cNvSpPr/>
              <p:nvPr/>
            </p:nvSpPr>
            <p:spPr>
              <a:xfrm>
                <a:off x="5057361" y="4177434"/>
                <a:ext cx="1493910" cy="149391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227365BD-7DC2-475B-A235-45DACD1834FA}"/>
                  </a:ext>
                </a:extLst>
              </p:cNvPr>
              <p:cNvSpPr/>
              <p:nvPr/>
            </p:nvSpPr>
            <p:spPr>
              <a:xfrm>
                <a:off x="5175981" y="4298238"/>
                <a:ext cx="1242181" cy="124218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045F37D-E4EA-40A5-842D-7CCD28713F9C}"/>
                  </a:ext>
                </a:extLst>
              </p:cNvPr>
              <p:cNvSpPr/>
              <p:nvPr/>
            </p:nvSpPr>
            <p:spPr>
              <a:xfrm>
                <a:off x="5328381" y="4462213"/>
                <a:ext cx="927735" cy="92773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2E38457-ACC0-4DB0-9147-ED7772C17092}"/>
                </a:ext>
              </a:extLst>
            </p:cNvPr>
            <p:cNvGrpSpPr/>
            <p:nvPr/>
          </p:nvGrpSpPr>
          <p:grpSpPr>
            <a:xfrm>
              <a:off x="2914357" y="2567081"/>
              <a:ext cx="2157732" cy="2055016"/>
              <a:chOff x="5076508" y="2618062"/>
              <a:chExt cx="2157732" cy="205501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CBAF7658-31ED-40FA-9BD2-FF1455073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1598" y="2618062"/>
                <a:ext cx="2090675" cy="2030076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8129DFE-0435-4C94-BDE9-D080474372EC}"/>
                  </a:ext>
                </a:extLst>
              </p:cNvPr>
              <p:cNvSpPr/>
              <p:nvPr/>
            </p:nvSpPr>
            <p:spPr>
              <a:xfrm>
                <a:off x="7007673" y="4565228"/>
                <a:ext cx="226567" cy="107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CAD0ED0-58F2-4EEE-9D7B-B616F6030836}"/>
                  </a:ext>
                </a:extLst>
              </p:cNvPr>
              <p:cNvSpPr/>
              <p:nvPr/>
            </p:nvSpPr>
            <p:spPr>
              <a:xfrm>
                <a:off x="5076508" y="4087379"/>
                <a:ext cx="226567" cy="5607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726A957-8AF8-4D51-9E57-82214ECD92C4}"/>
                  </a:ext>
                </a:extLst>
              </p:cNvPr>
              <p:cNvSpPr/>
              <p:nvPr/>
            </p:nvSpPr>
            <p:spPr>
              <a:xfrm>
                <a:off x="7102886" y="3503229"/>
                <a:ext cx="69387" cy="2041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CE81105-06A2-4F94-84E7-5ED992D584F8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3964784" y="4597157"/>
              <a:ext cx="1" cy="92185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6DAF6-5C0F-4410-A207-F3E706790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4784" y="4717961"/>
              <a:ext cx="1197738" cy="794294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77FFC2F-8360-43DA-88EB-B863548CFDEC}"/>
                    </a:ext>
                  </a:extLst>
                </p:cNvPr>
                <p:cNvSpPr txBox="1"/>
                <p:nvPr/>
              </p:nvSpPr>
              <p:spPr>
                <a:xfrm>
                  <a:off x="5009744" y="4462584"/>
                  <a:ext cx="585873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ko-KR" sz="1400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i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77FFC2F-8360-43DA-88EB-B863548CFD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9744" y="4462584"/>
                  <a:ext cx="58587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5790FF0-59FD-45F5-B5E9-3182A4706385}"/>
                    </a:ext>
                  </a:extLst>
                </p:cNvPr>
                <p:cNvSpPr txBox="1"/>
                <p:nvPr/>
              </p:nvSpPr>
              <p:spPr>
                <a:xfrm>
                  <a:off x="5280045" y="5477215"/>
                  <a:ext cx="58587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i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5790FF0-59FD-45F5-B5E9-3182A47063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0045" y="5477215"/>
                  <a:ext cx="585873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ACF9D77-582E-4872-B5E4-A95E3D1113E9}"/>
                </a:ext>
              </a:extLst>
            </p:cNvPr>
            <p:cNvGrpSpPr/>
            <p:nvPr/>
          </p:nvGrpSpPr>
          <p:grpSpPr>
            <a:xfrm rot="21172962">
              <a:off x="1562721" y="4621331"/>
              <a:ext cx="1738177" cy="1738177"/>
              <a:chOff x="1386431" y="4064466"/>
              <a:chExt cx="1738177" cy="1738177"/>
            </a:xfrm>
            <a:scene3d>
              <a:camera prst="orthographicFront">
                <a:rot lat="4200000" lon="0" rev="0"/>
              </a:camera>
              <a:lightRig rig="threePt" dir="t"/>
            </a:scene3d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641A046-7EC2-4F94-A1F9-EF539EF873CF}"/>
                  </a:ext>
                </a:extLst>
              </p:cNvPr>
              <p:cNvSpPr/>
              <p:nvPr/>
            </p:nvSpPr>
            <p:spPr>
              <a:xfrm>
                <a:off x="1386431" y="4064466"/>
                <a:ext cx="1738177" cy="1738177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9B32195-C666-42F6-AAD0-8766A641700C}"/>
                  </a:ext>
                </a:extLst>
              </p:cNvPr>
              <p:cNvSpPr/>
              <p:nvPr/>
            </p:nvSpPr>
            <p:spPr>
              <a:xfrm rot="3874024">
                <a:off x="1656926" y="4335137"/>
                <a:ext cx="1196836" cy="1196836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B30B352-AE82-4FFD-B7A6-B1E12FCA959A}"/>
                    </a:ext>
                  </a:extLst>
                </p:cNvPr>
                <p:cNvSpPr txBox="1"/>
                <p:nvPr/>
              </p:nvSpPr>
              <p:spPr>
                <a:xfrm>
                  <a:off x="1657525" y="4917201"/>
                  <a:ext cx="58587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ko-KR" sz="1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400" b="1" i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B30B352-AE82-4FFD-B7A6-B1E12FCA95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7525" y="4917201"/>
                  <a:ext cx="58587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9224DAD-E3E0-4BE9-876E-E5B35BA53AD3}"/>
                    </a:ext>
                  </a:extLst>
                </p:cNvPr>
                <p:cNvSpPr txBox="1"/>
                <p:nvPr/>
              </p:nvSpPr>
              <p:spPr>
                <a:xfrm>
                  <a:off x="1160972" y="5577891"/>
                  <a:ext cx="58587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ko-KR" altLang="en-US" sz="1400" b="1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9224DAD-E3E0-4BE9-876E-E5B35BA53A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972" y="5577891"/>
                  <a:ext cx="585873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AA58A435-C938-4DC3-A8FB-04B999BF4A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9162" y="4803761"/>
              <a:ext cx="1014161" cy="1329585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EA3C8AE-35DD-4664-9266-8EB57118FE28}"/>
                    </a:ext>
                  </a:extLst>
                </p:cNvPr>
                <p:cNvSpPr txBox="1"/>
                <p:nvPr/>
              </p:nvSpPr>
              <p:spPr>
                <a:xfrm>
                  <a:off x="2286678" y="4601920"/>
                  <a:ext cx="58587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i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EA3C8AE-35DD-4664-9266-8EB57118F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678" y="4601920"/>
                  <a:ext cx="585873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A197B6-C9FC-49F7-8FFD-278F7F56F238}"/>
                  </a:ext>
                </a:extLst>
              </p:cNvPr>
              <p:cNvSpPr txBox="1"/>
              <p:nvPr/>
            </p:nvSpPr>
            <p:spPr>
              <a:xfrm>
                <a:off x="6659888" y="4070213"/>
                <a:ext cx="3006171" cy="343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acc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ko-KR" sz="1600" b="1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b="1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ko-KR" altLang="en-US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𝛀</m:t>
                      </m:r>
                      <m:d>
                        <m:dPr>
                          <m:ctrlP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ko-KR" altLang="en-US" sz="1600" b="1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ko-KR" altLang="en-US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ko-KR" altLang="en-US" sz="1600" b="1" i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A197B6-C9FC-49F7-8FFD-278F7F56F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88" y="4070213"/>
                <a:ext cx="3006171" cy="343043"/>
              </a:xfrm>
              <a:prstGeom prst="rect">
                <a:avLst/>
              </a:prstGeom>
              <a:blipFill>
                <a:blip r:embed="rId10"/>
                <a:stretch>
                  <a:fillRect t="-1786" b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2AC930-BBDF-4103-8DCF-AF43BAC0A6C5}"/>
                  </a:ext>
                </a:extLst>
              </p:cNvPr>
              <p:cNvSpPr txBox="1"/>
              <p:nvPr/>
            </p:nvSpPr>
            <p:spPr>
              <a:xfrm>
                <a:off x="6576728" y="4791791"/>
                <a:ext cx="3006171" cy="573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ko-KR" altLang="en-US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𝛀</m:t>
                      </m:r>
                      <m:d>
                        <m:dPr>
                          <m:ctrlP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1600" b="1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ko-KR" altLang="en-US" sz="1600" b="1" i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2AC930-BBDF-4103-8DCF-AF43BAC0A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728" y="4791791"/>
                <a:ext cx="3006171" cy="5738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EB711D6-A646-4AC9-B889-8D5109BB7E82}"/>
                  </a:ext>
                </a:extLst>
              </p:cNvPr>
              <p:cNvSpPr txBox="1"/>
              <p:nvPr/>
            </p:nvSpPr>
            <p:spPr>
              <a:xfrm>
                <a:off x="6530375" y="5505693"/>
                <a:ext cx="3006171" cy="573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ko-KR" altLang="en-US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𝛀</m:t>
                      </m:r>
                      <m:d>
                        <m:dPr>
                          <m:ctrlP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1600" b="1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600" b="1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ko-KR" sz="1600" b="1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1600" b="1" i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EB711D6-A646-4AC9-B889-8D5109BB7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375" y="5505693"/>
                <a:ext cx="3006171" cy="5738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F701D5A6-FF44-4ED6-A459-77CBBAEE0CE3}"/>
              </a:ext>
            </a:extLst>
          </p:cNvPr>
          <p:cNvCxnSpPr>
            <a:cxnSpLocks/>
            <a:endCxn id="12" idx="2"/>
          </p:cNvCxnSpPr>
          <p:nvPr/>
        </p:nvCxnSpPr>
        <p:spPr>
          <a:xfrm rot="10800000" flipV="1">
            <a:off x="4278900" y="3547435"/>
            <a:ext cx="1812392" cy="1243557"/>
          </a:xfrm>
          <a:prstGeom prst="curvedConnector4">
            <a:avLst>
              <a:gd name="adj1" fmla="val 40418"/>
              <a:gd name="adj2" fmla="val 10098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EB3906D-0225-49A5-A961-B95C0D3A5C2C}"/>
              </a:ext>
            </a:extLst>
          </p:cNvPr>
          <p:cNvSpPr txBox="1"/>
          <p:nvPr/>
        </p:nvSpPr>
        <p:spPr>
          <a:xfrm>
            <a:off x="5424296" y="3234904"/>
            <a:ext cx="4598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1. Optimization</a:t>
            </a:r>
            <a:r>
              <a:rPr lang="ko-KR" altLang="en-US" sz="1200" b="1" i="1" dirty="0"/>
              <a:t>을 통해 </a:t>
            </a:r>
            <a:r>
              <a:rPr lang="en-US" altLang="ko-KR" sz="1200" b="1" i="1" dirty="0"/>
              <a:t>Training dataset</a:t>
            </a:r>
            <a:r>
              <a:rPr lang="ko-KR" altLang="en-US" sz="1200" b="1" i="1" dirty="0"/>
              <a:t>에 최적화된 상태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A143E1-53F5-41A7-9FA9-972BF7E50659}"/>
              </a:ext>
            </a:extLst>
          </p:cNvPr>
          <p:cNvSpPr txBox="1"/>
          <p:nvPr/>
        </p:nvSpPr>
        <p:spPr>
          <a:xfrm>
            <a:off x="99789" y="6305288"/>
            <a:ext cx="6982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2. Loss Function</a:t>
            </a:r>
            <a:r>
              <a:rPr lang="ko-KR" altLang="en-US" sz="1200" b="1" i="1" dirty="0"/>
              <a:t>을 이용하여 </a:t>
            </a:r>
            <a:r>
              <a:rPr lang="en-US" altLang="ko-KR" sz="1200" b="1" i="1" dirty="0"/>
              <a:t>Optimization</a:t>
            </a:r>
            <a:r>
              <a:rPr lang="ko-KR" altLang="en-US" sz="1200" b="1" i="1" dirty="0"/>
              <a:t>을 못하게 설정 </a:t>
            </a:r>
            <a:r>
              <a:rPr lang="en-US" altLang="ko-KR" sz="1200" b="1" i="1" dirty="0">
                <a:sym typeface="Wingdings" panose="05000000000000000000" pitchFamily="2" charset="2"/>
              </a:rPr>
              <a:t> Loss Function</a:t>
            </a:r>
            <a:r>
              <a:rPr lang="ko-KR" altLang="en-US" sz="1200" b="1" i="1" dirty="0">
                <a:sym typeface="Wingdings" panose="05000000000000000000" pitchFamily="2" charset="2"/>
              </a:rPr>
              <a:t> </a:t>
            </a:r>
            <a:r>
              <a:rPr lang="en-US" altLang="ko-KR" sz="1200" b="1" i="1" dirty="0">
                <a:sym typeface="Wingdings" panose="05000000000000000000" pitchFamily="2" charset="2"/>
              </a:rPr>
              <a:t>Boundary </a:t>
            </a:r>
            <a:r>
              <a:rPr lang="ko-KR" altLang="en-US" sz="1200" b="1" i="1" dirty="0">
                <a:sym typeface="Wingdings" panose="05000000000000000000" pitchFamily="2" charset="2"/>
              </a:rPr>
              <a:t>추가</a:t>
            </a:r>
            <a:endParaRPr lang="ko-KR" altLang="en-US" sz="1200" b="1" i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E9E0E38-FED6-4698-BF20-9209B5636560}"/>
              </a:ext>
            </a:extLst>
          </p:cNvPr>
          <p:cNvSpPr/>
          <p:nvPr/>
        </p:nvSpPr>
        <p:spPr>
          <a:xfrm>
            <a:off x="2667044" y="5601375"/>
            <a:ext cx="132926" cy="1329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640B8643-B670-4FEC-9192-B64C17CD91D1}"/>
              </a:ext>
            </a:extLst>
          </p:cNvPr>
          <p:cNvCxnSpPr>
            <a:cxnSpLocks/>
            <a:stCxn id="49" idx="7"/>
          </p:cNvCxnSpPr>
          <p:nvPr/>
        </p:nvCxnSpPr>
        <p:spPr>
          <a:xfrm rot="16200000" flipH="1">
            <a:off x="3120349" y="5280996"/>
            <a:ext cx="47736" cy="727428"/>
          </a:xfrm>
          <a:prstGeom prst="curvedConnector4">
            <a:avLst>
              <a:gd name="adj1" fmla="val 308434"/>
              <a:gd name="adj2" fmla="val 44414"/>
            </a:avLst>
          </a:prstGeom>
          <a:ln w="19050">
            <a:solidFill>
              <a:srgbClr val="DA04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9EE8CD-00A9-4D53-B505-D48EFCAD54D3}"/>
              </a:ext>
            </a:extLst>
          </p:cNvPr>
          <p:cNvSpPr/>
          <p:nvPr/>
        </p:nvSpPr>
        <p:spPr>
          <a:xfrm>
            <a:off x="8162973" y="4113665"/>
            <a:ext cx="612942" cy="288293"/>
          </a:xfrm>
          <a:prstGeom prst="roundRect">
            <a:avLst/>
          </a:prstGeom>
          <a:noFill/>
          <a:ln w="12700">
            <a:solidFill>
              <a:srgbClr val="DA04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459C9D9-D4EA-47ED-A3F3-7B8F33D3C26D}"/>
              </a:ext>
            </a:extLst>
          </p:cNvPr>
          <p:cNvSpPr txBox="1"/>
          <p:nvPr/>
        </p:nvSpPr>
        <p:spPr>
          <a:xfrm>
            <a:off x="6915152" y="3736348"/>
            <a:ext cx="5044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>
                <a:solidFill>
                  <a:srgbClr val="0000FF"/>
                </a:solidFill>
              </a:rPr>
              <a:t>3. Loss Function</a:t>
            </a:r>
            <a:r>
              <a:rPr lang="ko-KR" altLang="en-US" sz="1200" b="1" i="1" dirty="0">
                <a:solidFill>
                  <a:srgbClr val="0000FF"/>
                </a:solidFill>
              </a:rPr>
              <a:t>뒤에 정규화 </a:t>
            </a:r>
            <a:r>
              <a:rPr lang="en-US" altLang="ko-KR" sz="1200" b="1" i="1" dirty="0">
                <a:solidFill>
                  <a:srgbClr val="0000FF"/>
                </a:solidFill>
              </a:rPr>
              <a:t>Term(Loss Function Boundary)</a:t>
            </a:r>
            <a:r>
              <a:rPr lang="ko-KR" altLang="en-US" sz="1200" b="1" i="1" dirty="0">
                <a:solidFill>
                  <a:srgbClr val="0000FF"/>
                </a:solidFill>
              </a:rPr>
              <a:t>을 추가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EC88288-4682-4F1C-A725-63705DC37D84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Overfitting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8966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Overfitting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F0B135-C616-42F0-9847-BF5640DAEA21}"/>
              </a:ext>
            </a:extLst>
          </p:cNvPr>
          <p:cNvSpPr txBox="1"/>
          <p:nvPr/>
        </p:nvSpPr>
        <p:spPr>
          <a:xfrm>
            <a:off x="116596" y="1065852"/>
            <a:ext cx="11520083" cy="968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해결방법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L1,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L2</a:t>
            </a:r>
            <a:r>
              <a:rPr lang="ko-KR" altLang="en-US" b="1" dirty="0">
                <a:sym typeface="Wingdings" panose="05000000000000000000" pitchFamily="2" charset="2"/>
              </a:rPr>
              <a:t> 정규화</a:t>
            </a:r>
            <a:r>
              <a:rPr lang="en-US" altLang="ko-KR" b="1" dirty="0">
                <a:sym typeface="Wingdings" panose="05000000000000000000" pitchFamily="2" charset="2"/>
              </a:rPr>
              <a:t>(L1, L2 Regularization)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873DED2-D298-4A9E-92E2-53AD1506A752}"/>
              </a:ext>
            </a:extLst>
          </p:cNvPr>
          <p:cNvGrpSpPr/>
          <p:nvPr/>
        </p:nvGrpSpPr>
        <p:grpSpPr>
          <a:xfrm>
            <a:off x="1282401" y="2760917"/>
            <a:ext cx="4897632" cy="4065863"/>
            <a:chOff x="968286" y="2567081"/>
            <a:chExt cx="4897632" cy="4065863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79AFED81-CCF7-4E7A-86D4-2E2225A43049}"/>
                </a:ext>
              </a:extLst>
            </p:cNvPr>
            <p:cNvCxnSpPr>
              <a:cxnSpLocks/>
            </p:cNvCxnSpPr>
            <p:nvPr/>
          </p:nvCxnSpPr>
          <p:spPr>
            <a:xfrm>
              <a:off x="968286" y="5480683"/>
              <a:ext cx="4623813" cy="0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1474D51-8E18-4778-BD8F-C283D6EEFA61}"/>
                </a:ext>
              </a:extLst>
            </p:cNvPr>
            <p:cNvGrpSpPr/>
            <p:nvPr/>
          </p:nvGrpSpPr>
          <p:grpSpPr>
            <a:xfrm>
              <a:off x="2876267" y="4399030"/>
              <a:ext cx="2233914" cy="2233914"/>
              <a:chOff x="4686030" y="3806103"/>
              <a:chExt cx="2233914" cy="2233914"/>
            </a:xfrm>
            <a:scene3d>
              <a:camera prst="orthographicFront">
                <a:rot lat="4200000" lon="0" rev="0"/>
              </a:camera>
              <a:lightRig rig="threePt" dir="t"/>
            </a:scene3d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C37F5007-C397-4066-94C1-5836D15C13C6}"/>
                  </a:ext>
                </a:extLst>
              </p:cNvPr>
              <p:cNvSpPr/>
              <p:nvPr/>
            </p:nvSpPr>
            <p:spPr>
              <a:xfrm>
                <a:off x="4686030" y="3806103"/>
                <a:ext cx="2233914" cy="223391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0AEEFB0D-BB30-4307-B836-FAEC5B6AD235}"/>
                  </a:ext>
                </a:extLst>
              </p:cNvPr>
              <p:cNvSpPr/>
              <p:nvPr/>
            </p:nvSpPr>
            <p:spPr>
              <a:xfrm>
                <a:off x="4809964" y="3930037"/>
                <a:ext cx="1986045" cy="198604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2C7EEDA-B98C-4724-AE81-FF35EF52C9FA}"/>
                  </a:ext>
                </a:extLst>
              </p:cNvPr>
              <p:cNvSpPr/>
              <p:nvPr/>
            </p:nvSpPr>
            <p:spPr>
              <a:xfrm>
                <a:off x="4933898" y="4053971"/>
                <a:ext cx="1738177" cy="173817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8D9ED10-0E0C-4BAE-8645-5A49FD6CE794}"/>
                  </a:ext>
                </a:extLst>
              </p:cNvPr>
              <p:cNvSpPr/>
              <p:nvPr/>
            </p:nvSpPr>
            <p:spPr>
              <a:xfrm>
                <a:off x="5057361" y="4177434"/>
                <a:ext cx="1493910" cy="149391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227365BD-7DC2-475B-A235-45DACD1834FA}"/>
                  </a:ext>
                </a:extLst>
              </p:cNvPr>
              <p:cNvSpPr/>
              <p:nvPr/>
            </p:nvSpPr>
            <p:spPr>
              <a:xfrm>
                <a:off x="5175981" y="4298238"/>
                <a:ext cx="1242181" cy="124218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045F37D-E4EA-40A5-842D-7CCD28713F9C}"/>
                  </a:ext>
                </a:extLst>
              </p:cNvPr>
              <p:cNvSpPr/>
              <p:nvPr/>
            </p:nvSpPr>
            <p:spPr>
              <a:xfrm>
                <a:off x="5328381" y="4462213"/>
                <a:ext cx="927735" cy="92773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2E38457-ACC0-4DB0-9147-ED7772C17092}"/>
                </a:ext>
              </a:extLst>
            </p:cNvPr>
            <p:cNvGrpSpPr/>
            <p:nvPr/>
          </p:nvGrpSpPr>
          <p:grpSpPr>
            <a:xfrm>
              <a:off x="2914357" y="2567081"/>
              <a:ext cx="2157732" cy="2055016"/>
              <a:chOff x="5076508" y="2618062"/>
              <a:chExt cx="2157732" cy="205501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CBAF7658-31ED-40FA-9BD2-FF1455073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1598" y="2618062"/>
                <a:ext cx="2090675" cy="2030076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8129DFE-0435-4C94-BDE9-D080474372EC}"/>
                  </a:ext>
                </a:extLst>
              </p:cNvPr>
              <p:cNvSpPr/>
              <p:nvPr/>
            </p:nvSpPr>
            <p:spPr>
              <a:xfrm>
                <a:off x="7007673" y="4565228"/>
                <a:ext cx="226567" cy="107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CAD0ED0-58F2-4EEE-9D7B-B616F6030836}"/>
                  </a:ext>
                </a:extLst>
              </p:cNvPr>
              <p:cNvSpPr/>
              <p:nvPr/>
            </p:nvSpPr>
            <p:spPr>
              <a:xfrm>
                <a:off x="5076508" y="4087379"/>
                <a:ext cx="226567" cy="5607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726A957-8AF8-4D51-9E57-82214ECD92C4}"/>
                  </a:ext>
                </a:extLst>
              </p:cNvPr>
              <p:cNvSpPr/>
              <p:nvPr/>
            </p:nvSpPr>
            <p:spPr>
              <a:xfrm>
                <a:off x="7102886" y="3503229"/>
                <a:ext cx="69387" cy="2041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CE81105-06A2-4F94-84E7-5ED992D584F8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3964784" y="4597157"/>
              <a:ext cx="1" cy="92185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6DAF6-5C0F-4410-A207-F3E706790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4784" y="4717961"/>
              <a:ext cx="1197738" cy="794294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77FFC2F-8360-43DA-88EB-B863548CFDEC}"/>
                    </a:ext>
                  </a:extLst>
                </p:cNvPr>
                <p:cNvSpPr txBox="1"/>
                <p:nvPr/>
              </p:nvSpPr>
              <p:spPr>
                <a:xfrm>
                  <a:off x="5009744" y="4462584"/>
                  <a:ext cx="585873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ko-KR" sz="1400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i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77FFC2F-8360-43DA-88EB-B863548CFD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9744" y="4462584"/>
                  <a:ext cx="58587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5790FF0-59FD-45F5-B5E9-3182A4706385}"/>
                    </a:ext>
                  </a:extLst>
                </p:cNvPr>
                <p:cNvSpPr txBox="1"/>
                <p:nvPr/>
              </p:nvSpPr>
              <p:spPr>
                <a:xfrm>
                  <a:off x="5280045" y="5477215"/>
                  <a:ext cx="58587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i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5790FF0-59FD-45F5-B5E9-3182A47063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0045" y="5477215"/>
                  <a:ext cx="585873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ACF9D77-582E-4872-B5E4-A95E3D1113E9}"/>
                </a:ext>
              </a:extLst>
            </p:cNvPr>
            <p:cNvGrpSpPr/>
            <p:nvPr/>
          </p:nvGrpSpPr>
          <p:grpSpPr>
            <a:xfrm rot="21172962">
              <a:off x="1562721" y="4621331"/>
              <a:ext cx="1738177" cy="1738177"/>
              <a:chOff x="1386431" y="4064466"/>
              <a:chExt cx="1738177" cy="1738177"/>
            </a:xfrm>
            <a:scene3d>
              <a:camera prst="orthographicFront">
                <a:rot lat="4200000" lon="0" rev="0"/>
              </a:camera>
              <a:lightRig rig="threePt" dir="t"/>
            </a:scene3d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641A046-7EC2-4F94-A1F9-EF539EF873CF}"/>
                  </a:ext>
                </a:extLst>
              </p:cNvPr>
              <p:cNvSpPr/>
              <p:nvPr/>
            </p:nvSpPr>
            <p:spPr>
              <a:xfrm>
                <a:off x="1386431" y="4064466"/>
                <a:ext cx="1738177" cy="1738177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9B32195-C666-42F6-AAD0-8766A641700C}"/>
                  </a:ext>
                </a:extLst>
              </p:cNvPr>
              <p:cNvSpPr/>
              <p:nvPr/>
            </p:nvSpPr>
            <p:spPr>
              <a:xfrm rot="3874024">
                <a:off x="1656926" y="4335137"/>
                <a:ext cx="1196836" cy="1196836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B30B352-AE82-4FFD-B7A6-B1E12FCA959A}"/>
                    </a:ext>
                  </a:extLst>
                </p:cNvPr>
                <p:cNvSpPr txBox="1"/>
                <p:nvPr/>
              </p:nvSpPr>
              <p:spPr>
                <a:xfrm>
                  <a:off x="1657525" y="4917201"/>
                  <a:ext cx="58587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ko-KR" sz="1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400" b="1" i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B30B352-AE82-4FFD-B7A6-B1E12FCA95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7525" y="4917201"/>
                  <a:ext cx="58587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9224DAD-E3E0-4BE9-876E-E5B35BA53AD3}"/>
                    </a:ext>
                  </a:extLst>
                </p:cNvPr>
                <p:cNvSpPr txBox="1"/>
                <p:nvPr/>
              </p:nvSpPr>
              <p:spPr>
                <a:xfrm>
                  <a:off x="1160972" y="5577891"/>
                  <a:ext cx="58587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ko-KR" altLang="en-US" sz="1400" b="1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9224DAD-E3E0-4BE9-876E-E5B35BA53A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0972" y="5577891"/>
                  <a:ext cx="585873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AA58A435-C938-4DC3-A8FB-04B999BF4A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9162" y="4803761"/>
              <a:ext cx="1014161" cy="1329585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EA3C8AE-35DD-4664-9266-8EB57118FE28}"/>
                    </a:ext>
                  </a:extLst>
                </p:cNvPr>
                <p:cNvSpPr txBox="1"/>
                <p:nvPr/>
              </p:nvSpPr>
              <p:spPr>
                <a:xfrm>
                  <a:off x="2286678" y="4601920"/>
                  <a:ext cx="58587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i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EA3C8AE-35DD-4664-9266-8EB57118F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678" y="4601920"/>
                  <a:ext cx="585873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C21B9E83-5056-4C30-A0A2-C763B8E97835}"/>
                </a:ext>
              </a:extLst>
            </p:cNvPr>
            <p:cNvCxnSpPr>
              <a:cxnSpLocks/>
            </p:cNvCxnSpPr>
            <p:nvPr/>
          </p:nvCxnSpPr>
          <p:spPr>
            <a:xfrm>
              <a:off x="2780135" y="4142190"/>
              <a:ext cx="496615" cy="1352710"/>
            </a:xfrm>
            <a:prstGeom prst="straightConnector1">
              <a:avLst/>
            </a:prstGeom>
            <a:ln w="1905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EF308B6-73A8-4C19-9A34-A78DE33FBFAD}"/>
                    </a:ext>
                  </a:extLst>
                </p:cNvPr>
                <p:cNvSpPr txBox="1"/>
                <p:nvPr/>
              </p:nvSpPr>
              <p:spPr>
                <a:xfrm>
                  <a:off x="2400440" y="3908717"/>
                  <a:ext cx="58587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ko-KR" sz="1400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i="1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EF308B6-73A8-4C19-9A34-A78DE33FB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440" y="3908717"/>
                  <a:ext cx="585873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A197B6-C9FC-49F7-8FFD-278F7F56F238}"/>
                  </a:ext>
                </a:extLst>
              </p:cNvPr>
              <p:cNvSpPr txBox="1"/>
              <p:nvPr/>
            </p:nvSpPr>
            <p:spPr>
              <a:xfrm>
                <a:off x="6659888" y="4070213"/>
                <a:ext cx="3006171" cy="343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acc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ko-KR" sz="1600" b="1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b="1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ko-KR" altLang="en-US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𝛀</m:t>
                      </m:r>
                      <m:d>
                        <m:dPr>
                          <m:ctrlP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sz="1600" b="1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ko-KR" altLang="en-US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ko-KR" altLang="en-US" sz="1600" b="1" i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A197B6-C9FC-49F7-8FFD-278F7F56F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88" y="4070213"/>
                <a:ext cx="3006171" cy="343043"/>
              </a:xfrm>
              <a:prstGeom prst="rect">
                <a:avLst/>
              </a:prstGeom>
              <a:blipFill>
                <a:blip r:embed="rId10"/>
                <a:stretch>
                  <a:fillRect t="-1786" b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2AC930-BBDF-4103-8DCF-AF43BAC0A6C5}"/>
                  </a:ext>
                </a:extLst>
              </p:cNvPr>
              <p:cNvSpPr txBox="1"/>
              <p:nvPr/>
            </p:nvSpPr>
            <p:spPr>
              <a:xfrm>
                <a:off x="6576728" y="4791791"/>
                <a:ext cx="3006171" cy="573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ko-KR" altLang="en-US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𝛀</m:t>
                      </m:r>
                      <m:d>
                        <m:dPr>
                          <m:ctrlP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1600" b="1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ko-KR" altLang="en-US" sz="1600" b="1" i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2AC930-BBDF-4103-8DCF-AF43BAC0A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728" y="4791791"/>
                <a:ext cx="3006171" cy="5738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EB711D6-A646-4AC9-B889-8D5109BB7E82}"/>
                  </a:ext>
                </a:extLst>
              </p:cNvPr>
              <p:cNvSpPr txBox="1"/>
              <p:nvPr/>
            </p:nvSpPr>
            <p:spPr>
              <a:xfrm>
                <a:off x="6530375" y="5505693"/>
                <a:ext cx="3006171" cy="573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ko-KR" altLang="en-US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𝛀</m:t>
                      </m:r>
                      <m:d>
                        <m:dPr>
                          <m:ctrlP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ko-KR" sz="1600" b="1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1600" b="1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1600" b="1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600" b="1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ko-KR" sz="1600" b="1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1600" b="1" i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EB711D6-A646-4AC9-B889-8D5109BB7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375" y="5505693"/>
                <a:ext cx="3006171" cy="5738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F701D5A6-FF44-4ED6-A459-77CBBAEE0CE3}"/>
              </a:ext>
            </a:extLst>
          </p:cNvPr>
          <p:cNvCxnSpPr>
            <a:cxnSpLocks/>
            <a:endCxn id="12" idx="2"/>
          </p:cNvCxnSpPr>
          <p:nvPr/>
        </p:nvCxnSpPr>
        <p:spPr>
          <a:xfrm rot="10800000" flipV="1">
            <a:off x="4278900" y="3547435"/>
            <a:ext cx="1812392" cy="1243557"/>
          </a:xfrm>
          <a:prstGeom prst="curvedConnector4">
            <a:avLst>
              <a:gd name="adj1" fmla="val 40418"/>
              <a:gd name="adj2" fmla="val 10098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EB3906D-0225-49A5-A961-B95C0D3A5C2C}"/>
              </a:ext>
            </a:extLst>
          </p:cNvPr>
          <p:cNvSpPr txBox="1"/>
          <p:nvPr/>
        </p:nvSpPr>
        <p:spPr>
          <a:xfrm>
            <a:off x="5424296" y="3234904"/>
            <a:ext cx="4598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1. Optimization</a:t>
            </a:r>
            <a:r>
              <a:rPr lang="ko-KR" altLang="en-US" sz="1200" b="1" i="1" dirty="0"/>
              <a:t>을 통해 </a:t>
            </a:r>
            <a:r>
              <a:rPr lang="en-US" altLang="ko-KR" sz="1200" b="1" i="1" dirty="0"/>
              <a:t>Training dataset</a:t>
            </a:r>
            <a:r>
              <a:rPr lang="ko-KR" altLang="en-US" sz="1200" b="1" i="1" dirty="0"/>
              <a:t>에 최적화된 상태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8FA76F6-732F-4CF0-9A1C-008F54A2412F}"/>
              </a:ext>
            </a:extLst>
          </p:cNvPr>
          <p:cNvSpPr txBox="1"/>
          <p:nvPr/>
        </p:nvSpPr>
        <p:spPr>
          <a:xfrm>
            <a:off x="2454" y="3836666"/>
            <a:ext cx="435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>
                <a:solidFill>
                  <a:srgbClr val="0000FF"/>
                </a:solidFill>
              </a:rPr>
              <a:t>4. Loss Function Boundary </a:t>
            </a:r>
            <a:r>
              <a:rPr lang="ko-KR" altLang="en-US" sz="1200" b="1" i="1" dirty="0">
                <a:solidFill>
                  <a:srgbClr val="0000FF"/>
                </a:solidFill>
              </a:rPr>
              <a:t>내에서 </a:t>
            </a:r>
            <a:r>
              <a:rPr lang="en-US" altLang="ko-KR" sz="1200" b="1" i="1" dirty="0">
                <a:solidFill>
                  <a:srgbClr val="0000FF"/>
                </a:solidFill>
              </a:rPr>
              <a:t>Weight</a:t>
            </a:r>
            <a:r>
              <a:rPr lang="ko-KR" altLang="en-US" sz="1200" b="1" i="1" dirty="0">
                <a:solidFill>
                  <a:srgbClr val="0000FF"/>
                </a:solidFill>
              </a:rPr>
              <a:t>가 존재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AE295E-8DAC-4312-9C9B-121EEF4DD42E}"/>
              </a:ext>
            </a:extLst>
          </p:cNvPr>
          <p:cNvSpPr txBox="1"/>
          <p:nvPr/>
        </p:nvSpPr>
        <p:spPr>
          <a:xfrm>
            <a:off x="99789" y="6305288"/>
            <a:ext cx="6982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2. Loss Function</a:t>
            </a:r>
            <a:r>
              <a:rPr lang="ko-KR" altLang="en-US" sz="1200" b="1" i="1" dirty="0"/>
              <a:t>을 이용하여 </a:t>
            </a:r>
            <a:r>
              <a:rPr lang="en-US" altLang="ko-KR" sz="1200" b="1" i="1" dirty="0"/>
              <a:t>Optimization</a:t>
            </a:r>
            <a:r>
              <a:rPr lang="ko-KR" altLang="en-US" sz="1200" b="1" i="1" dirty="0"/>
              <a:t>을 못하게 설정 </a:t>
            </a:r>
            <a:r>
              <a:rPr lang="en-US" altLang="ko-KR" sz="1200" b="1" i="1" dirty="0">
                <a:sym typeface="Wingdings" panose="05000000000000000000" pitchFamily="2" charset="2"/>
              </a:rPr>
              <a:t> Loss Function</a:t>
            </a:r>
            <a:r>
              <a:rPr lang="ko-KR" altLang="en-US" sz="1200" b="1" i="1" dirty="0">
                <a:sym typeface="Wingdings" panose="05000000000000000000" pitchFamily="2" charset="2"/>
              </a:rPr>
              <a:t> </a:t>
            </a:r>
            <a:r>
              <a:rPr lang="en-US" altLang="ko-KR" sz="1200" b="1" i="1" dirty="0">
                <a:sym typeface="Wingdings" panose="05000000000000000000" pitchFamily="2" charset="2"/>
              </a:rPr>
              <a:t>Boundary </a:t>
            </a:r>
            <a:r>
              <a:rPr lang="ko-KR" altLang="en-US" sz="1200" b="1" i="1" dirty="0">
                <a:sym typeface="Wingdings" panose="05000000000000000000" pitchFamily="2" charset="2"/>
              </a:rPr>
              <a:t>추가</a:t>
            </a:r>
            <a:endParaRPr lang="ko-KR" altLang="en-US" sz="1200" b="1" i="1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01F8524-265B-455C-9595-7A94129A3272}"/>
              </a:ext>
            </a:extLst>
          </p:cNvPr>
          <p:cNvSpPr/>
          <p:nvPr/>
        </p:nvSpPr>
        <p:spPr>
          <a:xfrm>
            <a:off x="2667044" y="5601375"/>
            <a:ext cx="132926" cy="1329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04E0C6E3-1445-4573-951B-C25E0C085199}"/>
              </a:ext>
            </a:extLst>
          </p:cNvPr>
          <p:cNvCxnSpPr>
            <a:cxnSpLocks/>
            <a:stCxn id="53" idx="7"/>
          </p:cNvCxnSpPr>
          <p:nvPr/>
        </p:nvCxnSpPr>
        <p:spPr>
          <a:xfrm rot="16200000" flipH="1">
            <a:off x="3120349" y="5280996"/>
            <a:ext cx="47736" cy="727428"/>
          </a:xfrm>
          <a:prstGeom prst="curvedConnector4">
            <a:avLst>
              <a:gd name="adj1" fmla="val 308434"/>
              <a:gd name="adj2" fmla="val 44414"/>
            </a:avLst>
          </a:prstGeom>
          <a:ln w="19050">
            <a:solidFill>
              <a:srgbClr val="DA04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4A702EC-3756-400F-BAB7-DD5896EEF961}"/>
              </a:ext>
            </a:extLst>
          </p:cNvPr>
          <p:cNvSpPr txBox="1"/>
          <p:nvPr/>
        </p:nvSpPr>
        <p:spPr>
          <a:xfrm>
            <a:off x="6915152" y="3736348"/>
            <a:ext cx="5044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3. Loss Function</a:t>
            </a:r>
            <a:r>
              <a:rPr lang="ko-KR" altLang="en-US" sz="1200" b="1" i="1" dirty="0"/>
              <a:t>뒤에 정규화 </a:t>
            </a:r>
            <a:r>
              <a:rPr lang="en-US" altLang="ko-KR" sz="1200" b="1" i="1" dirty="0"/>
              <a:t>Term(Loss Function Boundary)</a:t>
            </a:r>
            <a:r>
              <a:rPr lang="ko-KR" altLang="en-US" sz="1200" b="1" i="1" dirty="0"/>
              <a:t>을 추가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7DF7F20-7287-485C-831B-D32AABBA728E}"/>
              </a:ext>
            </a:extLst>
          </p:cNvPr>
          <p:cNvSpPr/>
          <p:nvPr/>
        </p:nvSpPr>
        <p:spPr>
          <a:xfrm>
            <a:off x="8162973" y="4113665"/>
            <a:ext cx="612942" cy="288293"/>
          </a:xfrm>
          <a:prstGeom prst="roundRect">
            <a:avLst/>
          </a:prstGeom>
          <a:noFill/>
          <a:ln w="12700">
            <a:solidFill>
              <a:srgbClr val="DA04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BC79E0-A7DD-434C-AEDA-0FB88DE90C4C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Overfitting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173863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Overfitting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95FD4C4-2F78-49BE-B5B1-F312154E17E9}"/>
              </a:ext>
            </a:extLst>
          </p:cNvPr>
          <p:cNvSpPr txBox="1"/>
          <p:nvPr/>
        </p:nvSpPr>
        <p:spPr>
          <a:xfrm>
            <a:off x="116596" y="1065852"/>
            <a:ext cx="11520083" cy="1952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해결방법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 err="1">
                <a:sym typeface="Wingdings" panose="05000000000000000000" pitchFamily="2" charset="2"/>
              </a:rPr>
              <a:t>드롭아웃</a:t>
            </a:r>
            <a:r>
              <a:rPr lang="en-US" altLang="ko-KR" b="1" dirty="0">
                <a:sym typeface="Wingdings" panose="05000000000000000000" pitchFamily="2" charset="2"/>
              </a:rPr>
              <a:t>(Dropout)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/>
              <a:t>Backpropagation</a:t>
            </a:r>
            <a:r>
              <a:rPr lang="ko-KR" altLang="en-US" sz="1600" dirty="0"/>
              <a:t>시 모든 </a:t>
            </a:r>
            <a:r>
              <a:rPr lang="en-US" altLang="ko-KR" sz="1600" dirty="0"/>
              <a:t>Weight</a:t>
            </a:r>
            <a:r>
              <a:rPr lang="ko-KR" altLang="en-US" sz="1600" dirty="0"/>
              <a:t>가 업데이트 되는 것을 방지 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일부 </a:t>
            </a:r>
            <a:r>
              <a:rPr lang="en-US" altLang="ko-KR" sz="1600" dirty="0">
                <a:solidFill>
                  <a:srgbClr val="0000FF"/>
                </a:solidFill>
              </a:rPr>
              <a:t>Node</a:t>
            </a:r>
            <a:r>
              <a:rPr lang="ko-KR" altLang="en-US" sz="1600" dirty="0"/>
              <a:t>를 랜덤하게 제거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/>
          </a:p>
        </p:txBody>
      </p:sp>
      <p:sp>
        <p:nvSpPr>
          <p:cNvPr id="344" name="화살표: 오른쪽 343">
            <a:extLst>
              <a:ext uri="{FF2B5EF4-FFF2-40B4-BE49-F238E27FC236}">
                <a16:creationId xmlns:a16="http://schemas.microsoft.com/office/drawing/2014/main" id="{84412317-E632-4706-B2D7-280ABA5D19C1}"/>
              </a:ext>
            </a:extLst>
          </p:cNvPr>
          <p:cNvSpPr/>
          <p:nvPr/>
        </p:nvSpPr>
        <p:spPr>
          <a:xfrm>
            <a:off x="5747844" y="4238975"/>
            <a:ext cx="696312" cy="4716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E4B5EB6-A07A-45C6-89EE-4879B2CCCC48}"/>
              </a:ext>
            </a:extLst>
          </p:cNvPr>
          <p:cNvGrpSpPr/>
          <p:nvPr/>
        </p:nvGrpSpPr>
        <p:grpSpPr>
          <a:xfrm>
            <a:off x="410901" y="2926572"/>
            <a:ext cx="4647138" cy="3494809"/>
            <a:chOff x="410901" y="2926572"/>
            <a:chExt cx="4647138" cy="349480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7D84545-9F86-405D-A520-D71B5A404937}"/>
                </a:ext>
              </a:extLst>
            </p:cNvPr>
            <p:cNvSpPr/>
            <p:nvPr/>
          </p:nvSpPr>
          <p:spPr>
            <a:xfrm>
              <a:off x="410901" y="3385596"/>
              <a:ext cx="254643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F8E7620-8B9C-4232-9D3B-172CE6DDE306}"/>
                </a:ext>
              </a:extLst>
            </p:cNvPr>
            <p:cNvSpPr/>
            <p:nvPr/>
          </p:nvSpPr>
          <p:spPr>
            <a:xfrm>
              <a:off x="410901" y="3857264"/>
              <a:ext cx="254643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BD10E7D-7686-464A-81E6-23333CA3295D}"/>
                </a:ext>
              </a:extLst>
            </p:cNvPr>
            <p:cNvSpPr/>
            <p:nvPr/>
          </p:nvSpPr>
          <p:spPr>
            <a:xfrm>
              <a:off x="410901" y="4328932"/>
              <a:ext cx="254643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77D9FA3-3DA0-4798-80D7-7C3E485E2F22}"/>
                </a:ext>
              </a:extLst>
            </p:cNvPr>
            <p:cNvSpPr/>
            <p:nvPr/>
          </p:nvSpPr>
          <p:spPr>
            <a:xfrm>
              <a:off x="410901" y="4800600"/>
              <a:ext cx="254643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93AD7B9-C16A-40BB-AF35-98F5BC659A9D}"/>
                </a:ext>
              </a:extLst>
            </p:cNvPr>
            <p:cNvSpPr/>
            <p:nvPr/>
          </p:nvSpPr>
          <p:spPr>
            <a:xfrm>
              <a:off x="410901" y="5272268"/>
              <a:ext cx="254643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008B1B34-E925-436C-B640-AEE965ED87C7}"/>
                </a:ext>
              </a:extLst>
            </p:cNvPr>
            <p:cNvSpPr/>
            <p:nvPr/>
          </p:nvSpPr>
          <p:spPr>
            <a:xfrm>
              <a:off x="1877027" y="2926572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754D9BD-83B4-4787-9999-9D4D5C1E9D5A}"/>
                </a:ext>
              </a:extLst>
            </p:cNvPr>
            <p:cNvSpPr/>
            <p:nvPr/>
          </p:nvSpPr>
          <p:spPr>
            <a:xfrm>
              <a:off x="1877026" y="3376726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C9D89D0-81BA-4079-A7C1-B9A9494CA3A6}"/>
                </a:ext>
              </a:extLst>
            </p:cNvPr>
            <p:cNvSpPr/>
            <p:nvPr/>
          </p:nvSpPr>
          <p:spPr>
            <a:xfrm>
              <a:off x="1877025" y="3826880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B8ED6F6-9433-4A40-B666-9C9AAFE25678}"/>
                </a:ext>
              </a:extLst>
            </p:cNvPr>
            <p:cNvSpPr/>
            <p:nvPr/>
          </p:nvSpPr>
          <p:spPr>
            <a:xfrm>
              <a:off x="1877024" y="4277034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BD12224F-C743-4489-BD06-FD7CF3AFB03F}"/>
                </a:ext>
              </a:extLst>
            </p:cNvPr>
            <p:cNvSpPr/>
            <p:nvPr/>
          </p:nvSpPr>
          <p:spPr>
            <a:xfrm>
              <a:off x="1877023" y="4727188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1A517A8C-E1C5-4469-A099-7010F739096D}"/>
                </a:ext>
              </a:extLst>
            </p:cNvPr>
            <p:cNvSpPr/>
            <p:nvPr/>
          </p:nvSpPr>
          <p:spPr>
            <a:xfrm>
              <a:off x="1877022" y="5177342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6A21C1CA-84EE-4D65-8568-AEB23FE8F0F9}"/>
                </a:ext>
              </a:extLst>
            </p:cNvPr>
            <p:cNvSpPr/>
            <p:nvPr/>
          </p:nvSpPr>
          <p:spPr>
            <a:xfrm>
              <a:off x="1877021" y="5627496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FE4B8AB-B12D-4D04-869E-124641F83529}"/>
                </a:ext>
              </a:extLst>
            </p:cNvPr>
            <p:cNvCxnSpPr>
              <a:stCxn id="2" idx="6"/>
              <a:endCxn id="55" idx="2"/>
            </p:cNvCxnSpPr>
            <p:nvPr/>
          </p:nvCxnSpPr>
          <p:spPr>
            <a:xfrm flipV="1">
              <a:off x="665544" y="3053894"/>
              <a:ext cx="1211483" cy="459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704276B9-C061-401B-99F9-54E978013FB9}"/>
                </a:ext>
              </a:extLst>
            </p:cNvPr>
            <p:cNvCxnSpPr/>
            <p:nvPr/>
          </p:nvCxnSpPr>
          <p:spPr>
            <a:xfrm flipV="1">
              <a:off x="665538" y="3507129"/>
              <a:ext cx="1211483" cy="459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93B166C-3108-4811-98A5-54FED234EB47}"/>
                </a:ext>
              </a:extLst>
            </p:cNvPr>
            <p:cNvCxnSpPr>
              <a:cxnSpLocks/>
              <a:stCxn id="44" idx="6"/>
            </p:cNvCxnSpPr>
            <p:nvPr/>
          </p:nvCxnSpPr>
          <p:spPr>
            <a:xfrm flipV="1">
              <a:off x="665544" y="3960364"/>
              <a:ext cx="1211471" cy="4958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C88EE0A-A374-4416-9DD6-8732ADF7D50F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V="1">
              <a:off x="665544" y="4413599"/>
              <a:ext cx="1211465" cy="5143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283D7BE-6868-415A-82C2-6CABA9FEF950}"/>
                </a:ext>
              </a:extLst>
            </p:cNvPr>
            <p:cNvCxnSpPr>
              <a:cxnSpLocks/>
              <a:stCxn id="49" idx="6"/>
            </p:cNvCxnSpPr>
            <p:nvPr/>
          </p:nvCxnSpPr>
          <p:spPr>
            <a:xfrm flipV="1">
              <a:off x="665544" y="4866834"/>
              <a:ext cx="1211459" cy="5327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C7D8F014-976E-420A-A13E-9D5B8DD41117}"/>
                </a:ext>
              </a:extLst>
            </p:cNvPr>
            <p:cNvCxnSpPr>
              <a:cxnSpLocks/>
              <a:stCxn id="2" idx="6"/>
              <a:endCxn id="57" idx="2"/>
            </p:cNvCxnSpPr>
            <p:nvPr/>
          </p:nvCxnSpPr>
          <p:spPr>
            <a:xfrm flipV="1">
              <a:off x="665544" y="3504048"/>
              <a:ext cx="1211482" cy="8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A6DCAA66-66C8-4943-84DB-0850C26AD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544" y="3954202"/>
              <a:ext cx="1211482" cy="8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07721DB2-FB86-480B-ACE1-9CF4DD9ECF05}"/>
                </a:ext>
              </a:extLst>
            </p:cNvPr>
            <p:cNvCxnSpPr>
              <a:cxnSpLocks/>
              <a:stCxn id="44" idx="6"/>
            </p:cNvCxnSpPr>
            <p:nvPr/>
          </p:nvCxnSpPr>
          <p:spPr>
            <a:xfrm flipV="1">
              <a:off x="665544" y="4404356"/>
              <a:ext cx="1211482" cy="518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771C758-B93A-4516-961E-FAEEADDC8650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V="1">
              <a:off x="665544" y="4854510"/>
              <a:ext cx="1211482" cy="734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6B73DAEA-914B-4CA9-A42F-329FF7F2F40E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665520" y="5304664"/>
              <a:ext cx="1211502" cy="732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B2F423C-E474-401C-ABD2-DBA44CC6222E}"/>
                </a:ext>
              </a:extLst>
            </p:cNvPr>
            <p:cNvCxnSpPr>
              <a:cxnSpLocks/>
              <a:stCxn id="2" idx="6"/>
              <a:endCxn id="62" idx="2"/>
            </p:cNvCxnSpPr>
            <p:nvPr/>
          </p:nvCxnSpPr>
          <p:spPr>
            <a:xfrm>
              <a:off x="665544" y="3512918"/>
              <a:ext cx="1211481" cy="4412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E2FE1C4-3D62-4A84-87A9-C90D23E352E0}"/>
                </a:ext>
              </a:extLst>
            </p:cNvPr>
            <p:cNvCxnSpPr>
              <a:cxnSpLocks/>
            </p:cNvCxnSpPr>
            <p:nvPr/>
          </p:nvCxnSpPr>
          <p:spPr>
            <a:xfrm>
              <a:off x="665520" y="3965749"/>
              <a:ext cx="1211481" cy="4412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F9E50AE-3E37-4388-BA5B-890347985F1E}"/>
                </a:ext>
              </a:extLst>
            </p:cNvPr>
            <p:cNvCxnSpPr>
              <a:cxnSpLocks/>
              <a:stCxn id="44" idx="6"/>
            </p:cNvCxnSpPr>
            <p:nvPr/>
          </p:nvCxnSpPr>
          <p:spPr>
            <a:xfrm>
              <a:off x="665544" y="4456254"/>
              <a:ext cx="1211433" cy="4036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3CD2BCF7-7BF9-4B3C-82EE-814B09480E2C}"/>
                </a:ext>
              </a:extLst>
            </p:cNvPr>
            <p:cNvCxnSpPr>
              <a:cxnSpLocks/>
              <a:stCxn id="48" idx="6"/>
              <a:endCxn id="69" idx="2"/>
            </p:cNvCxnSpPr>
            <p:nvPr/>
          </p:nvCxnSpPr>
          <p:spPr>
            <a:xfrm>
              <a:off x="665544" y="4927922"/>
              <a:ext cx="1211478" cy="3767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15805D3-0BBC-4AED-A587-19A9515C955B}"/>
                </a:ext>
              </a:extLst>
            </p:cNvPr>
            <p:cNvCxnSpPr>
              <a:cxnSpLocks/>
              <a:stCxn id="49" idx="6"/>
              <a:endCxn id="70" idx="2"/>
            </p:cNvCxnSpPr>
            <p:nvPr/>
          </p:nvCxnSpPr>
          <p:spPr>
            <a:xfrm>
              <a:off x="665544" y="5399590"/>
              <a:ext cx="1211477" cy="3552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30D091FF-E982-4CEA-9DD6-F19B5912F142}"/>
                </a:ext>
              </a:extLst>
            </p:cNvPr>
            <p:cNvCxnSpPr>
              <a:cxnSpLocks/>
              <a:stCxn id="2" idx="6"/>
              <a:endCxn id="66" idx="2"/>
            </p:cNvCxnSpPr>
            <p:nvPr/>
          </p:nvCxnSpPr>
          <p:spPr>
            <a:xfrm>
              <a:off x="665544" y="3512918"/>
              <a:ext cx="1211480" cy="8914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C53C8AC5-A10F-4469-85C2-77CEB45ABC66}"/>
                </a:ext>
              </a:extLst>
            </p:cNvPr>
            <p:cNvCxnSpPr>
              <a:cxnSpLocks/>
            </p:cNvCxnSpPr>
            <p:nvPr/>
          </p:nvCxnSpPr>
          <p:spPr>
            <a:xfrm>
              <a:off x="665520" y="3958636"/>
              <a:ext cx="1211480" cy="8914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31EB88D-B868-4900-B826-AEC7A97F2383}"/>
                </a:ext>
              </a:extLst>
            </p:cNvPr>
            <p:cNvCxnSpPr>
              <a:cxnSpLocks/>
              <a:stCxn id="44" idx="6"/>
              <a:endCxn id="69" idx="2"/>
            </p:cNvCxnSpPr>
            <p:nvPr/>
          </p:nvCxnSpPr>
          <p:spPr>
            <a:xfrm>
              <a:off x="665544" y="4456254"/>
              <a:ext cx="1211478" cy="8484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B43DE317-C98A-4D1B-8662-425B8013F992}"/>
                </a:ext>
              </a:extLst>
            </p:cNvPr>
            <p:cNvCxnSpPr>
              <a:cxnSpLocks/>
              <a:stCxn id="48" idx="6"/>
              <a:endCxn id="70" idx="2"/>
            </p:cNvCxnSpPr>
            <p:nvPr/>
          </p:nvCxnSpPr>
          <p:spPr>
            <a:xfrm>
              <a:off x="665544" y="4927922"/>
              <a:ext cx="1211477" cy="8268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E2F711DB-D78C-469A-A0BD-B3B0352C628E}"/>
                </a:ext>
              </a:extLst>
            </p:cNvPr>
            <p:cNvCxnSpPr>
              <a:cxnSpLocks/>
              <a:stCxn id="2" idx="6"/>
              <a:endCxn id="68" idx="2"/>
            </p:cNvCxnSpPr>
            <p:nvPr/>
          </p:nvCxnSpPr>
          <p:spPr>
            <a:xfrm>
              <a:off x="665544" y="3512918"/>
              <a:ext cx="1211479" cy="1341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BBA9BD02-1892-44D0-949D-6960BDEAD69A}"/>
                </a:ext>
              </a:extLst>
            </p:cNvPr>
            <p:cNvCxnSpPr>
              <a:cxnSpLocks/>
            </p:cNvCxnSpPr>
            <p:nvPr/>
          </p:nvCxnSpPr>
          <p:spPr>
            <a:xfrm>
              <a:off x="665498" y="3946874"/>
              <a:ext cx="1211479" cy="1341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203FD781-0C2A-4841-BB4E-C63770CAC4E2}"/>
                </a:ext>
              </a:extLst>
            </p:cNvPr>
            <p:cNvCxnSpPr>
              <a:cxnSpLocks/>
              <a:stCxn id="44" idx="6"/>
              <a:endCxn id="70" idx="2"/>
            </p:cNvCxnSpPr>
            <p:nvPr/>
          </p:nvCxnSpPr>
          <p:spPr>
            <a:xfrm>
              <a:off x="665544" y="4456254"/>
              <a:ext cx="1211477" cy="12985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D451885F-7D41-47E9-9CDD-32C19B6D9705}"/>
                </a:ext>
              </a:extLst>
            </p:cNvPr>
            <p:cNvCxnSpPr>
              <a:cxnSpLocks/>
              <a:stCxn id="48" idx="6"/>
              <a:endCxn id="70" idx="2"/>
            </p:cNvCxnSpPr>
            <p:nvPr/>
          </p:nvCxnSpPr>
          <p:spPr>
            <a:xfrm>
              <a:off x="665544" y="4927922"/>
              <a:ext cx="1211477" cy="8268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765B37EE-5C02-4532-AF99-AD3A82948ADD}"/>
                </a:ext>
              </a:extLst>
            </p:cNvPr>
            <p:cNvCxnSpPr>
              <a:cxnSpLocks/>
              <a:stCxn id="2" idx="6"/>
              <a:endCxn id="69" idx="2"/>
            </p:cNvCxnSpPr>
            <p:nvPr/>
          </p:nvCxnSpPr>
          <p:spPr>
            <a:xfrm>
              <a:off x="665544" y="3512918"/>
              <a:ext cx="1211478" cy="17917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CEE4A17-2B69-42FE-B51B-13BD127D951A}"/>
                </a:ext>
              </a:extLst>
            </p:cNvPr>
            <p:cNvCxnSpPr>
              <a:cxnSpLocks/>
              <a:stCxn id="2" idx="6"/>
              <a:endCxn id="70" idx="2"/>
            </p:cNvCxnSpPr>
            <p:nvPr/>
          </p:nvCxnSpPr>
          <p:spPr>
            <a:xfrm>
              <a:off x="665544" y="3512918"/>
              <a:ext cx="1211477" cy="2241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38E87CAB-76EE-45F6-A789-5DBA43B710D9}"/>
                </a:ext>
              </a:extLst>
            </p:cNvPr>
            <p:cNvCxnSpPr>
              <a:cxnSpLocks/>
              <a:stCxn id="43" idx="6"/>
              <a:endCxn id="55" idx="2"/>
            </p:cNvCxnSpPr>
            <p:nvPr/>
          </p:nvCxnSpPr>
          <p:spPr>
            <a:xfrm flipV="1">
              <a:off x="665544" y="3053894"/>
              <a:ext cx="1211483" cy="9306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AE5D7CC2-A68B-4A0D-A810-5115FDDBD674}"/>
                </a:ext>
              </a:extLst>
            </p:cNvPr>
            <p:cNvCxnSpPr>
              <a:cxnSpLocks/>
              <a:stCxn id="43" idx="6"/>
              <a:endCxn id="70" idx="2"/>
            </p:cNvCxnSpPr>
            <p:nvPr/>
          </p:nvCxnSpPr>
          <p:spPr>
            <a:xfrm>
              <a:off x="665544" y="3984586"/>
              <a:ext cx="1211477" cy="1770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6EA4C9F9-FA07-4F4A-9B90-83FF23E1F8A4}"/>
                </a:ext>
              </a:extLst>
            </p:cNvPr>
            <p:cNvCxnSpPr>
              <a:cxnSpLocks/>
              <a:stCxn id="44" idx="6"/>
              <a:endCxn id="55" idx="2"/>
            </p:cNvCxnSpPr>
            <p:nvPr/>
          </p:nvCxnSpPr>
          <p:spPr>
            <a:xfrm flipV="1">
              <a:off x="665544" y="3053894"/>
              <a:ext cx="1211483" cy="14023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4C11154F-C4E4-4CF0-ADCF-854146B5311A}"/>
                </a:ext>
              </a:extLst>
            </p:cNvPr>
            <p:cNvCxnSpPr>
              <a:cxnSpLocks/>
              <a:stCxn id="44" idx="6"/>
              <a:endCxn id="57" idx="2"/>
            </p:cNvCxnSpPr>
            <p:nvPr/>
          </p:nvCxnSpPr>
          <p:spPr>
            <a:xfrm flipV="1">
              <a:off x="665544" y="3504048"/>
              <a:ext cx="1211482" cy="9522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328E9654-39E5-4AD3-B2B9-0562F3637B24}"/>
                </a:ext>
              </a:extLst>
            </p:cNvPr>
            <p:cNvCxnSpPr>
              <a:cxnSpLocks/>
              <a:stCxn id="48" idx="6"/>
              <a:endCxn id="55" idx="2"/>
            </p:cNvCxnSpPr>
            <p:nvPr/>
          </p:nvCxnSpPr>
          <p:spPr>
            <a:xfrm flipV="1">
              <a:off x="665544" y="3053894"/>
              <a:ext cx="1211483" cy="18740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D47F5F6D-B4D7-4C64-BCA6-4F575A877D8A}"/>
                </a:ext>
              </a:extLst>
            </p:cNvPr>
            <p:cNvCxnSpPr>
              <a:cxnSpLocks/>
              <a:stCxn id="48" idx="6"/>
              <a:endCxn id="57" idx="2"/>
            </p:cNvCxnSpPr>
            <p:nvPr/>
          </p:nvCxnSpPr>
          <p:spPr>
            <a:xfrm flipV="1">
              <a:off x="665544" y="3504048"/>
              <a:ext cx="1211482" cy="14238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DA5F7716-E527-4E14-8F5B-FACA31B8D762}"/>
                </a:ext>
              </a:extLst>
            </p:cNvPr>
            <p:cNvCxnSpPr>
              <a:cxnSpLocks/>
              <a:stCxn id="48" idx="6"/>
              <a:endCxn id="62" idx="2"/>
            </p:cNvCxnSpPr>
            <p:nvPr/>
          </p:nvCxnSpPr>
          <p:spPr>
            <a:xfrm flipV="1">
              <a:off x="665544" y="3954202"/>
              <a:ext cx="1211481" cy="9737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7B96D985-3E51-48C3-A25B-47694856960E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 flipV="1">
              <a:off x="665544" y="4404356"/>
              <a:ext cx="1211480" cy="9737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B533C8A4-DA55-4226-87C2-977AA8AA9DFA}"/>
                </a:ext>
              </a:extLst>
            </p:cNvPr>
            <p:cNvCxnSpPr>
              <a:cxnSpLocks/>
              <a:stCxn id="49" idx="6"/>
              <a:endCxn id="62" idx="2"/>
            </p:cNvCxnSpPr>
            <p:nvPr/>
          </p:nvCxnSpPr>
          <p:spPr>
            <a:xfrm flipV="1">
              <a:off x="665544" y="3954202"/>
              <a:ext cx="1211481" cy="14453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F6ADDC89-3EF7-4872-95DD-B5FEA1CD4D2D}"/>
                </a:ext>
              </a:extLst>
            </p:cNvPr>
            <p:cNvCxnSpPr>
              <a:cxnSpLocks/>
              <a:stCxn id="49" idx="6"/>
              <a:endCxn id="57" idx="2"/>
            </p:cNvCxnSpPr>
            <p:nvPr/>
          </p:nvCxnSpPr>
          <p:spPr>
            <a:xfrm flipV="1">
              <a:off x="665544" y="3504048"/>
              <a:ext cx="1211482" cy="1895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AE06866E-0B7A-40D7-989B-E57E0941C2D4}"/>
                </a:ext>
              </a:extLst>
            </p:cNvPr>
            <p:cNvCxnSpPr>
              <a:cxnSpLocks/>
              <a:stCxn id="49" idx="6"/>
            </p:cNvCxnSpPr>
            <p:nvPr/>
          </p:nvCxnSpPr>
          <p:spPr>
            <a:xfrm flipV="1">
              <a:off x="665544" y="3053894"/>
              <a:ext cx="1211482" cy="23456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B7EC4F4A-BE73-4715-AB8A-340AFCA5A539}"/>
                </a:ext>
              </a:extLst>
            </p:cNvPr>
            <p:cNvSpPr/>
            <p:nvPr/>
          </p:nvSpPr>
          <p:spPr>
            <a:xfrm rot="10800000">
              <a:off x="3343057" y="5151110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8B882ED7-AE22-4D35-AEBC-55B72D62D028}"/>
                </a:ext>
              </a:extLst>
            </p:cNvPr>
            <p:cNvSpPr/>
            <p:nvPr/>
          </p:nvSpPr>
          <p:spPr>
            <a:xfrm rot="10800000">
              <a:off x="3343057" y="4679442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E0DC4BFB-E7A0-4FAF-91E5-391BC1C8F246}"/>
                </a:ext>
              </a:extLst>
            </p:cNvPr>
            <p:cNvSpPr/>
            <p:nvPr/>
          </p:nvSpPr>
          <p:spPr>
            <a:xfrm rot="10800000">
              <a:off x="3343057" y="4207774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F80E94B-7ED8-40B0-ACD9-1EE8942ADE2C}"/>
                </a:ext>
              </a:extLst>
            </p:cNvPr>
            <p:cNvSpPr/>
            <p:nvPr/>
          </p:nvSpPr>
          <p:spPr>
            <a:xfrm rot="10800000">
              <a:off x="3343057" y="3736106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6F1BCDDB-87FD-458A-8EB3-26D65E861A1F}"/>
                </a:ext>
              </a:extLst>
            </p:cNvPr>
            <p:cNvSpPr/>
            <p:nvPr/>
          </p:nvSpPr>
          <p:spPr>
            <a:xfrm rot="10800000">
              <a:off x="3343057" y="3264438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8C9300D0-25D7-4948-AA3C-88DC32D03E1A}"/>
                </a:ext>
              </a:extLst>
            </p:cNvPr>
            <p:cNvCxnSpPr>
              <a:stCxn id="151" idx="6"/>
            </p:cNvCxnSpPr>
            <p:nvPr/>
          </p:nvCxnSpPr>
          <p:spPr>
            <a:xfrm rot="10800000" flipV="1">
              <a:off x="2131574" y="5278431"/>
              <a:ext cx="1211483" cy="459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56390BE0-4B46-45EA-8630-2B6B40CB82A4}"/>
                </a:ext>
              </a:extLst>
            </p:cNvPr>
            <p:cNvCxnSpPr/>
            <p:nvPr/>
          </p:nvCxnSpPr>
          <p:spPr>
            <a:xfrm rot="10800000" flipV="1">
              <a:off x="2131580" y="4825196"/>
              <a:ext cx="1211483" cy="459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0DA5B925-1FC2-4949-9AF1-DB94006C9F60}"/>
                </a:ext>
              </a:extLst>
            </p:cNvPr>
            <p:cNvCxnSpPr>
              <a:cxnSpLocks/>
              <a:stCxn id="153" idx="6"/>
            </p:cNvCxnSpPr>
            <p:nvPr/>
          </p:nvCxnSpPr>
          <p:spPr>
            <a:xfrm rot="10800000" flipV="1">
              <a:off x="2131586" y="4335095"/>
              <a:ext cx="1211471" cy="4958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728940-24A0-4170-9541-865C2DB585A8}"/>
                </a:ext>
              </a:extLst>
            </p:cNvPr>
            <p:cNvCxnSpPr>
              <a:cxnSpLocks/>
              <a:stCxn id="154" idx="6"/>
            </p:cNvCxnSpPr>
            <p:nvPr/>
          </p:nvCxnSpPr>
          <p:spPr>
            <a:xfrm rot="10800000" flipV="1">
              <a:off x="2131592" y="3863427"/>
              <a:ext cx="1211465" cy="5143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B2B0FC2F-871B-4C1B-A284-52C87499A83F}"/>
                </a:ext>
              </a:extLst>
            </p:cNvPr>
            <p:cNvCxnSpPr>
              <a:cxnSpLocks/>
              <a:stCxn id="155" idx="6"/>
            </p:cNvCxnSpPr>
            <p:nvPr/>
          </p:nvCxnSpPr>
          <p:spPr>
            <a:xfrm rot="10800000" flipV="1">
              <a:off x="2131598" y="3391759"/>
              <a:ext cx="1211459" cy="5327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BBC2570B-80F2-4457-BF50-999C75F3E79B}"/>
                </a:ext>
              </a:extLst>
            </p:cNvPr>
            <p:cNvCxnSpPr>
              <a:cxnSpLocks/>
              <a:stCxn id="151" idx="6"/>
            </p:cNvCxnSpPr>
            <p:nvPr/>
          </p:nvCxnSpPr>
          <p:spPr>
            <a:xfrm rot="10800000" flipV="1">
              <a:off x="2131575" y="5278431"/>
              <a:ext cx="1211482" cy="8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8A6A58F-133A-40D1-9677-C2F7CEC54C4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131575" y="4828277"/>
              <a:ext cx="1211482" cy="8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9DD7AA01-415C-4E38-8C2C-30B78775CC80}"/>
                </a:ext>
              </a:extLst>
            </p:cNvPr>
            <p:cNvCxnSpPr>
              <a:cxnSpLocks/>
              <a:stCxn id="153" idx="6"/>
            </p:cNvCxnSpPr>
            <p:nvPr/>
          </p:nvCxnSpPr>
          <p:spPr>
            <a:xfrm rot="10800000" flipV="1">
              <a:off x="2131575" y="4335095"/>
              <a:ext cx="1211482" cy="518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73096020-E8C3-43DD-88DE-B5399CD629F9}"/>
                </a:ext>
              </a:extLst>
            </p:cNvPr>
            <p:cNvCxnSpPr>
              <a:cxnSpLocks/>
              <a:stCxn id="154" idx="6"/>
            </p:cNvCxnSpPr>
            <p:nvPr/>
          </p:nvCxnSpPr>
          <p:spPr>
            <a:xfrm rot="10800000" flipV="1">
              <a:off x="2131575" y="3863427"/>
              <a:ext cx="1211482" cy="734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431C8B0F-63D4-4343-B48D-B40B9F82571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131579" y="3413406"/>
              <a:ext cx="1211502" cy="732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07E8AD45-6DB7-4A31-A542-FD41924966F4}"/>
                </a:ext>
              </a:extLst>
            </p:cNvPr>
            <p:cNvCxnSpPr>
              <a:cxnSpLocks/>
              <a:stCxn id="151" idx="6"/>
            </p:cNvCxnSpPr>
            <p:nvPr/>
          </p:nvCxnSpPr>
          <p:spPr>
            <a:xfrm rot="10800000">
              <a:off x="2131576" y="4837147"/>
              <a:ext cx="1211481" cy="4412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F009657-39E0-4ECF-A541-6CFD76C7844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31600" y="4384316"/>
              <a:ext cx="1211481" cy="4412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FE958AE2-AA04-4656-BC07-C525ED75ECCD}"/>
                </a:ext>
              </a:extLst>
            </p:cNvPr>
            <p:cNvCxnSpPr>
              <a:cxnSpLocks/>
              <a:stCxn id="153" idx="6"/>
            </p:cNvCxnSpPr>
            <p:nvPr/>
          </p:nvCxnSpPr>
          <p:spPr>
            <a:xfrm rot="10800000">
              <a:off x="2131624" y="3931485"/>
              <a:ext cx="1211433" cy="4036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02D18A0-E5AB-4889-BC2F-2EE439A11813}"/>
                </a:ext>
              </a:extLst>
            </p:cNvPr>
            <p:cNvCxnSpPr>
              <a:cxnSpLocks/>
              <a:stCxn id="154" idx="6"/>
            </p:cNvCxnSpPr>
            <p:nvPr/>
          </p:nvCxnSpPr>
          <p:spPr>
            <a:xfrm rot="10800000">
              <a:off x="2131579" y="3486685"/>
              <a:ext cx="1211478" cy="3767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9AD29562-D473-4CC7-8A32-0C665A77F37C}"/>
                </a:ext>
              </a:extLst>
            </p:cNvPr>
            <p:cNvCxnSpPr>
              <a:cxnSpLocks/>
              <a:stCxn id="155" idx="6"/>
            </p:cNvCxnSpPr>
            <p:nvPr/>
          </p:nvCxnSpPr>
          <p:spPr>
            <a:xfrm rot="10800000">
              <a:off x="2131580" y="3036531"/>
              <a:ext cx="1211477" cy="3552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B9298CA-6EE4-4633-8B0A-6B6B6C55D369}"/>
                </a:ext>
              </a:extLst>
            </p:cNvPr>
            <p:cNvCxnSpPr>
              <a:cxnSpLocks/>
              <a:stCxn id="151" idx="6"/>
            </p:cNvCxnSpPr>
            <p:nvPr/>
          </p:nvCxnSpPr>
          <p:spPr>
            <a:xfrm rot="10800000">
              <a:off x="2131577" y="4386993"/>
              <a:ext cx="1211480" cy="8914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D1850656-743B-4E61-AFA5-6D17DEEA010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31601" y="3941275"/>
              <a:ext cx="1211480" cy="8914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280048FD-30A1-4678-9B5C-CE3FE4B71885}"/>
                </a:ext>
              </a:extLst>
            </p:cNvPr>
            <p:cNvCxnSpPr>
              <a:cxnSpLocks/>
              <a:stCxn id="153" idx="6"/>
            </p:cNvCxnSpPr>
            <p:nvPr/>
          </p:nvCxnSpPr>
          <p:spPr>
            <a:xfrm rot="10800000">
              <a:off x="2131579" y="3486685"/>
              <a:ext cx="1211478" cy="8484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DA7D68A-4AEA-4BC5-9C75-A24A64120411}"/>
                </a:ext>
              </a:extLst>
            </p:cNvPr>
            <p:cNvCxnSpPr>
              <a:cxnSpLocks/>
              <a:stCxn id="154" idx="6"/>
            </p:cNvCxnSpPr>
            <p:nvPr/>
          </p:nvCxnSpPr>
          <p:spPr>
            <a:xfrm rot="10800000">
              <a:off x="2131580" y="3036531"/>
              <a:ext cx="1211477" cy="8268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61AE1BBB-B543-418B-935C-E7168791281F}"/>
                </a:ext>
              </a:extLst>
            </p:cNvPr>
            <p:cNvCxnSpPr>
              <a:cxnSpLocks/>
              <a:stCxn id="151" idx="6"/>
            </p:cNvCxnSpPr>
            <p:nvPr/>
          </p:nvCxnSpPr>
          <p:spPr>
            <a:xfrm rot="10800000">
              <a:off x="2131578" y="3936839"/>
              <a:ext cx="1211479" cy="1341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FE80BE30-1B49-4081-9DAE-946B8C71D8D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31624" y="3502883"/>
              <a:ext cx="1211479" cy="1341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4DD71D1-A028-443B-8332-728C4EF862D6}"/>
                </a:ext>
              </a:extLst>
            </p:cNvPr>
            <p:cNvCxnSpPr>
              <a:cxnSpLocks/>
              <a:stCxn id="153" idx="6"/>
            </p:cNvCxnSpPr>
            <p:nvPr/>
          </p:nvCxnSpPr>
          <p:spPr>
            <a:xfrm rot="10800000">
              <a:off x="2131580" y="3036531"/>
              <a:ext cx="1211477" cy="12985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3180FCBD-742C-4BD1-AE86-DC2D5D1AE4E8}"/>
                </a:ext>
              </a:extLst>
            </p:cNvPr>
            <p:cNvCxnSpPr>
              <a:cxnSpLocks/>
              <a:stCxn id="154" idx="6"/>
            </p:cNvCxnSpPr>
            <p:nvPr/>
          </p:nvCxnSpPr>
          <p:spPr>
            <a:xfrm rot="10800000">
              <a:off x="2131580" y="3036531"/>
              <a:ext cx="1211477" cy="8268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5F05CDA-5EF1-43E5-956A-DFEE34FDC5E6}"/>
                </a:ext>
              </a:extLst>
            </p:cNvPr>
            <p:cNvCxnSpPr>
              <a:cxnSpLocks/>
              <a:stCxn id="151" idx="6"/>
            </p:cNvCxnSpPr>
            <p:nvPr/>
          </p:nvCxnSpPr>
          <p:spPr>
            <a:xfrm rot="10800000">
              <a:off x="2131579" y="3486685"/>
              <a:ext cx="1211478" cy="17917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DC7EA5DA-AF93-4B2B-BFE3-E29EDCFFA5CD}"/>
                </a:ext>
              </a:extLst>
            </p:cNvPr>
            <p:cNvCxnSpPr>
              <a:cxnSpLocks/>
              <a:stCxn id="151" idx="6"/>
            </p:cNvCxnSpPr>
            <p:nvPr/>
          </p:nvCxnSpPr>
          <p:spPr>
            <a:xfrm rot="10800000">
              <a:off x="2131580" y="3036531"/>
              <a:ext cx="1211477" cy="2241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8BEAF73-703A-41FF-9EA8-1185324D0626}"/>
                </a:ext>
              </a:extLst>
            </p:cNvPr>
            <p:cNvCxnSpPr>
              <a:cxnSpLocks/>
              <a:stCxn id="152" idx="6"/>
            </p:cNvCxnSpPr>
            <p:nvPr/>
          </p:nvCxnSpPr>
          <p:spPr>
            <a:xfrm rot="10800000" flipV="1">
              <a:off x="2131574" y="4806763"/>
              <a:ext cx="1211483" cy="9306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B774D51B-EF1A-48F3-830C-EE362C5B0E1F}"/>
                </a:ext>
              </a:extLst>
            </p:cNvPr>
            <p:cNvCxnSpPr>
              <a:cxnSpLocks/>
              <a:stCxn id="152" idx="6"/>
            </p:cNvCxnSpPr>
            <p:nvPr/>
          </p:nvCxnSpPr>
          <p:spPr>
            <a:xfrm rot="10800000">
              <a:off x="2131580" y="3036531"/>
              <a:ext cx="1211477" cy="1770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104CB856-707B-46A9-BAB1-553F8E6EC5A4}"/>
                </a:ext>
              </a:extLst>
            </p:cNvPr>
            <p:cNvCxnSpPr>
              <a:cxnSpLocks/>
              <a:stCxn id="153" idx="6"/>
            </p:cNvCxnSpPr>
            <p:nvPr/>
          </p:nvCxnSpPr>
          <p:spPr>
            <a:xfrm rot="10800000" flipV="1">
              <a:off x="2131574" y="4335095"/>
              <a:ext cx="1211483" cy="14023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E33693B5-823E-4316-95CC-8A43D5BA35C9}"/>
                </a:ext>
              </a:extLst>
            </p:cNvPr>
            <p:cNvCxnSpPr>
              <a:cxnSpLocks/>
              <a:stCxn id="153" idx="6"/>
            </p:cNvCxnSpPr>
            <p:nvPr/>
          </p:nvCxnSpPr>
          <p:spPr>
            <a:xfrm rot="10800000" flipV="1">
              <a:off x="2131575" y="4335095"/>
              <a:ext cx="1211482" cy="9522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8AB7F5A2-3786-4F50-8664-9D42E5B7FE19}"/>
                </a:ext>
              </a:extLst>
            </p:cNvPr>
            <p:cNvCxnSpPr>
              <a:cxnSpLocks/>
              <a:stCxn id="154" idx="6"/>
            </p:cNvCxnSpPr>
            <p:nvPr/>
          </p:nvCxnSpPr>
          <p:spPr>
            <a:xfrm rot="10800000" flipV="1">
              <a:off x="2131574" y="3863427"/>
              <a:ext cx="1211483" cy="18740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28B809B8-758B-49B9-A7AE-76156E916E84}"/>
                </a:ext>
              </a:extLst>
            </p:cNvPr>
            <p:cNvCxnSpPr>
              <a:cxnSpLocks/>
              <a:stCxn id="154" idx="6"/>
            </p:cNvCxnSpPr>
            <p:nvPr/>
          </p:nvCxnSpPr>
          <p:spPr>
            <a:xfrm rot="10800000" flipV="1">
              <a:off x="2131575" y="3863427"/>
              <a:ext cx="1211482" cy="14238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7A3B9E7-BBA4-46BE-8698-4DD96FEC4BC2}"/>
                </a:ext>
              </a:extLst>
            </p:cNvPr>
            <p:cNvCxnSpPr>
              <a:cxnSpLocks/>
              <a:stCxn id="154" idx="6"/>
            </p:cNvCxnSpPr>
            <p:nvPr/>
          </p:nvCxnSpPr>
          <p:spPr>
            <a:xfrm rot="10800000" flipV="1">
              <a:off x="2131576" y="3863427"/>
              <a:ext cx="1211481" cy="9737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FC38B1DF-2771-4000-B427-253BECB92DE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131577" y="3413273"/>
              <a:ext cx="1211480" cy="9737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760B2F3E-3A58-469E-AEAE-FA05D0897B78}"/>
                </a:ext>
              </a:extLst>
            </p:cNvPr>
            <p:cNvCxnSpPr>
              <a:cxnSpLocks/>
              <a:stCxn id="155" idx="6"/>
            </p:cNvCxnSpPr>
            <p:nvPr/>
          </p:nvCxnSpPr>
          <p:spPr>
            <a:xfrm rot="10800000" flipV="1">
              <a:off x="2131576" y="3391759"/>
              <a:ext cx="1211481" cy="14453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DCA36433-AD47-440A-AB81-B92BEBE781C5}"/>
                </a:ext>
              </a:extLst>
            </p:cNvPr>
            <p:cNvCxnSpPr>
              <a:cxnSpLocks/>
              <a:stCxn id="155" idx="6"/>
            </p:cNvCxnSpPr>
            <p:nvPr/>
          </p:nvCxnSpPr>
          <p:spPr>
            <a:xfrm rot="10800000" flipV="1">
              <a:off x="2131575" y="3391759"/>
              <a:ext cx="1211482" cy="1895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E9F27C5B-CC88-46FB-8218-709EC1F0361F}"/>
                </a:ext>
              </a:extLst>
            </p:cNvPr>
            <p:cNvCxnSpPr>
              <a:cxnSpLocks/>
              <a:stCxn id="155" idx="6"/>
            </p:cNvCxnSpPr>
            <p:nvPr/>
          </p:nvCxnSpPr>
          <p:spPr>
            <a:xfrm rot="10800000" flipV="1">
              <a:off x="2131575" y="3391759"/>
              <a:ext cx="1211482" cy="23456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7F92A858-11C3-42C2-8AC3-D7EEDB47E8B6}"/>
                </a:ext>
              </a:extLst>
            </p:cNvPr>
            <p:cNvSpPr/>
            <p:nvPr/>
          </p:nvSpPr>
          <p:spPr>
            <a:xfrm rot="10800000">
              <a:off x="4803396" y="4679442"/>
              <a:ext cx="254643" cy="25464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D9416678-18A3-483E-8E20-6CB09DD93D16}"/>
                </a:ext>
              </a:extLst>
            </p:cNvPr>
            <p:cNvSpPr/>
            <p:nvPr/>
          </p:nvSpPr>
          <p:spPr>
            <a:xfrm rot="10800000">
              <a:off x="4803396" y="4207774"/>
              <a:ext cx="254643" cy="25464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57ED3E34-32EF-4E17-8329-49F6191083FD}"/>
                </a:ext>
              </a:extLst>
            </p:cNvPr>
            <p:cNvSpPr/>
            <p:nvPr/>
          </p:nvSpPr>
          <p:spPr>
            <a:xfrm rot="10800000">
              <a:off x="4803396" y="3736106"/>
              <a:ext cx="254643" cy="25464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AF370ED-9232-4691-B018-8D2C2EEC6027}"/>
                </a:ext>
              </a:extLst>
            </p:cNvPr>
            <p:cNvCxnSpPr>
              <a:cxnSpLocks/>
              <a:stCxn id="196" idx="6"/>
              <a:endCxn id="155" idx="2"/>
            </p:cNvCxnSpPr>
            <p:nvPr/>
          </p:nvCxnSpPr>
          <p:spPr>
            <a:xfrm flipH="1" flipV="1">
              <a:off x="3597700" y="3391759"/>
              <a:ext cx="1205696" cy="471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888FB369-A781-4C44-8106-296176406B5B}"/>
                </a:ext>
              </a:extLst>
            </p:cNvPr>
            <p:cNvCxnSpPr>
              <a:cxnSpLocks/>
              <a:stCxn id="195" idx="6"/>
              <a:endCxn id="155" idx="2"/>
            </p:cNvCxnSpPr>
            <p:nvPr/>
          </p:nvCxnSpPr>
          <p:spPr>
            <a:xfrm flipH="1" flipV="1">
              <a:off x="3597700" y="3391759"/>
              <a:ext cx="1205696" cy="943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3B1ACED-EABC-4226-8AA2-EBD9D6D38DEF}"/>
                </a:ext>
              </a:extLst>
            </p:cNvPr>
            <p:cNvCxnSpPr>
              <a:cxnSpLocks/>
              <a:stCxn id="194" idx="6"/>
            </p:cNvCxnSpPr>
            <p:nvPr/>
          </p:nvCxnSpPr>
          <p:spPr>
            <a:xfrm flipH="1" flipV="1">
              <a:off x="3597700" y="3391759"/>
              <a:ext cx="1205696" cy="14150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B3D31026-7C44-44FA-A282-41B489F0BCFC}"/>
                </a:ext>
              </a:extLst>
            </p:cNvPr>
            <p:cNvCxnSpPr>
              <a:cxnSpLocks/>
              <a:stCxn id="196" idx="6"/>
              <a:endCxn id="154" idx="2"/>
            </p:cNvCxnSpPr>
            <p:nvPr/>
          </p:nvCxnSpPr>
          <p:spPr>
            <a:xfrm flipH="1">
              <a:off x="3597700" y="3863427"/>
              <a:ext cx="12056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9ABA410A-6BF0-49E6-8958-8B677CAAE3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7700" y="4335095"/>
              <a:ext cx="12056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B154D80-9DCB-4CA1-9214-3F35A2E57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7700" y="4806763"/>
              <a:ext cx="12056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EBC4BEF4-80D8-4676-A0C2-DB1B1C0F4758}"/>
                </a:ext>
              </a:extLst>
            </p:cNvPr>
            <p:cNvCxnSpPr>
              <a:cxnSpLocks/>
              <a:stCxn id="194" idx="6"/>
              <a:endCxn id="153" idx="2"/>
            </p:cNvCxnSpPr>
            <p:nvPr/>
          </p:nvCxnSpPr>
          <p:spPr>
            <a:xfrm flipH="1" flipV="1">
              <a:off x="3597700" y="4335095"/>
              <a:ext cx="1205696" cy="471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537CE50B-21DC-49FB-AA72-38731BF233BA}"/>
                </a:ext>
              </a:extLst>
            </p:cNvPr>
            <p:cNvCxnSpPr>
              <a:cxnSpLocks/>
              <a:stCxn id="194" idx="6"/>
              <a:endCxn id="154" idx="2"/>
            </p:cNvCxnSpPr>
            <p:nvPr/>
          </p:nvCxnSpPr>
          <p:spPr>
            <a:xfrm flipH="1" flipV="1">
              <a:off x="3597700" y="3863427"/>
              <a:ext cx="1205696" cy="943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6210B79D-5B0D-4040-9E84-1799B906D9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700" y="3863427"/>
              <a:ext cx="1205696" cy="943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83F5B569-1787-413D-9C82-722ED226E8F7}"/>
                </a:ext>
              </a:extLst>
            </p:cNvPr>
            <p:cNvCxnSpPr>
              <a:cxnSpLocks/>
              <a:stCxn id="195" idx="6"/>
              <a:endCxn id="154" idx="2"/>
            </p:cNvCxnSpPr>
            <p:nvPr/>
          </p:nvCxnSpPr>
          <p:spPr>
            <a:xfrm flipH="1" flipV="1">
              <a:off x="3597700" y="3863427"/>
              <a:ext cx="1205696" cy="471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A71A527B-0D66-4065-A20D-8C4382553978}"/>
                </a:ext>
              </a:extLst>
            </p:cNvPr>
            <p:cNvCxnSpPr>
              <a:cxnSpLocks/>
              <a:stCxn id="196" idx="6"/>
              <a:endCxn id="152" idx="2"/>
            </p:cNvCxnSpPr>
            <p:nvPr/>
          </p:nvCxnSpPr>
          <p:spPr>
            <a:xfrm flipH="1">
              <a:off x="3597700" y="3863427"/>
              <a:ext cx="1205696" cy="943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25F7FFC5-EFDB-4AD9-B39B-7900EE42E4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1997" y="4328773"/>
              <a:ext cx="1205696" cy="943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63D0D2DE-F42E-47DB-9CA6-F230A61CD9A9}"/>
                </a:ext>
              </a:extLst>
            </p:cNvPr>
            <p:cNvCxnSpPr>
              <a:cxnSpLocks/>
              <a:stCxn id="195" idx="6"/>
              <a:endCxn id="152" idx="2"/>
            </p:cNvCxnSpPr>
            <p:nvPr/>
          </p:nvCxnSpPr>
          <p:spPr>
            <a:xfrm flipH="1">
              <a:off x="3597700" y="4335095"/>
              <a:ext cx="1205696" cy="471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BF15539E-651B-4747-A26B-56BBDDDDB9D3}"/>
                </a:ext>
              </a:extLst>
            </p:cNvPr>
            <p:cNvCxnSpPr>
              <a:cxnSpLocks/>
              <a:stCxn id="194" idx="6"/>
              <a:endCxn id="151" idx="2"/>
            </p:cNvCxnSpPr>
            <p:nvPr/>
          </p:nvCxnSpPr>
          <p:spPr>
            <a:xfrm flipH="1">
              <a:off x="3597700" y="4806763"/>
              <a:ext cx="1205696" cy="471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66C53CEB-670A-4CA4-B37E-285CA86B4D17}"/>
                </a:ext>
              </a:extLst>
            </p:cNvPr>
            <p:cNvCxnSpPr>
              <a:cxnSpLocks/>
              <a:stCxn id="196" idx="6"/>
              <a:endCxn id="151" idx="2"/>
            </p:cNvCxnSpPr>
            <p:nvPr/>
          </p:nvCxnSpPr>
          <p:spPr>
            <a:xfrm flipH="1">
              <a:off x="3597700" y="3863427"/>
              <a:ext cx="1205696" cy="14150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57A290FD-8533-4FCE-8045-370D83854685}"/>
                </a:ext>
              </a:extLst>
            </p:cNvPr>
            <p:cNvSpPr txBox="1"/>
            <p:nvPr/>
          </p:nvSpPr>
          <p:spPr>
            <a:xfrm>
              <a:off x="1874949" y="6113604"/>
              <a:ext cx="1595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dirty="0"/>
                <a:t>Dropout </a:t>
              </a:r>
              <a:r>
                <a:rPr lang="ko-KR" altLang="en-US" sz="1400" b="1" i="1" dirty="0"/>
                <a:t>적용 전</a:t>
              </a:r>
            </a:p>
          </p:txBody>
        </p:sp>
      </p:grpSp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E3123E2A-5F83-4545-9014-A0792641E5BB}"/>
              </a:ext>
            </a:extLst>
          </p:cNvPr>
          <p:cNvGrpSpPr/>
          <p:nvPr/>
        </p:nvGrpSpPr>
        <p:grpSpPr>
          <a:xfrm>
            <a:off x="6956648" y="2926572"/>
            <a:ext cx="4647138" cy="3496980"/>
            <a:chOff x="6956648" y="2926572"/>
            <a:chExt cx="4647138" cy="3496980"/>
          </a:xfrm>
        </p:grpSpPr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95498239-DBF9-463F-9D4E-104CB2271775}"/>
                </a:ext>
              </a:extLst>
            </p:cNvPr>
            <p:cNvSpPr/>
            <p:nvPr/>
          </p:nvSpPr>
          <p:spPr>
            <a:xfrm>
              <a:off x="6956648" y="3385596"/>
              <a:ext cx="254643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2197F121-ECD4-448B-BF02-58F01A9DBA46}"/>
                </a:ext>
              </a:extLst>
            </p:cNvPr>
            <p:cNvSpPr/>
            <p:nvPr/>
          </p:nvSpPr>
          <p:spPr>
            <a:xfrm>
              <a:off x="6956648" y="3857264"/>
              <a:ext cx="254643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B674B5F8-E6AF-474A-92DE-751AAB70601D}"/>
                </a:ext>
              </a:extLst>
            </p:cNvPr>
            <p:cNvSpPr/>
            <p:nvPr/>
          </p:nvSpPr>
          <p:spPr>
            <a:xfrm>
              <a:off x="6956648" y="4328932"/>
              <a:ext cx="254643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E0A67E39-4FEF-489C-B2D8-13448D02EFF6}"/>
                </a:ext>
              </a:extLst>
            </p:cNvPr>
            <p:cNvSpPr/>
            <p:nvPr/>
          </p:nvSpPr>
          <p:spPr>
            <a:xfrm>
              <a:off x="6956648" y="4800600"/>
              <a:ext cx="254643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2573DD16-98A4-4A39-BC73-649B43979665}"/>
                </a:ext>
              </a:extLst>
            </p:cNvPr>
            <p:cNvSpPr/>
            <p:nvPr/>
          </p:nvSpPr>
          <p:spPr>
            <a:xfrm>
              <a:off x="6956648" y="5272268"/>
              <a:ext cx="254643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B0B14D9E-D211-4715-9A7F-46AF162584F5}"/>
                </a:ext>
              </a:extLst>
            </p:cNvPr>
            <p:cNvSpPr/>
            <p:nvPr/>
          </p:nvSpPr>
          <p:spPr>
            <a:xfrm>
              <a:off x="8422774" y="2926572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B5256194-3086-4583-B006-8710AE67BA63}"/>
                </a:ext>
              </a:extLst>
            </p:cNvPr>
            <p:cNvSpPr/>
            <p:nvPr/>
          </p:nvSpPr>
          <p:spPr>
            <a:xfrm>
              <a:off x="8422773" y="3376726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0CE911C1-5BCC-4113-9EB4-5B345DBC2FD7}"/>
                </a:ext>
              </a:extLst>
            </p:cNvPr>
            <p:cNvSpPr/>
            <p:nvPr/>
          </p:nvSpPr>
          <p:spPr>
            <a:xfrm>
              <a:off x="8422772" y="3826880"/>
              <a:ext cx="254643" cy="2546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2257F57B-B923-4601-827D-BA6C1FB25E1D}"/>
                </a:ext>
              </a:extLst>
            </p:cNvPr>
            <p:cNvSpPr/>
            <p:nvPr/>
          </p:nvSpPr>
          <p:spPr>
            <a:xfrm>
              <a:off x="8422771" y="4277034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8BBA2EE0-5844-4135-B955-279DCDEE6450}"/>
                </a:ext>
              </a:extLst>
            </p:cNvPr>
            <p:cNvSpPr/>
            <p:nvPr/>
          </p:nvSpPr>
          <p:spPr>
            <a:xfrm>
              <a:off x="8422770" y="4727188"/>
              <a:ext cx="254643" cy="2546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B6A7C795-E5AC-4F56-A8DE-DE044C69AD71}"/>
                </a:ext>
              </a:extLst>
            </p:cNvPr>
            <p:cNvSpPr/>
            <p:nvPr/>
          </p:nvSpPr>
          <p:spPr>
            <a:xfrm>
              <a:off x="8422769" y="5177342"/>
              <a:ext cx="254643" cy="2546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12A40663-A0F9-45DE-8906-943AF501CEDE}"/>
                </a:ext>
              </a:extLst>
            </p:cNvPr>
            <p:cNvSpPr/>
            <p:nvPr/>
          </p:nvSpPr>
          <p:spPr>
            <a:xfrm>
              <a:off x="8422768" y="5627496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C96BFD82-4DDD-4FFF-8F63-9C2CA88FC46C}"/>
                </a:ext>
              </a:extLst>
            </p:cNvPr>
            <p:cNvCxnSpPr>
              <a:cxnSpLocks/>
              <a:stCxn id="237" idx="6"/>
              <a:endCxn id="242" idx="2"/>
            </p:cNvCxnSpPr>
            <p:nvPr/>
          </p:nvCxnSpPr>
          <p:spPr>
            <a:xfrm flipV="1">
              <a:off x="7211291" y="3053894"/>
              <a:ext cx="1211483" cy="459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3BAC8809-2323-409C-B6F1-B81A561029EE}"/>
                </a:ext>
              </a:extLst>
            </p:cNvPr>
            <p:cNvCxnSpPr/>
            <p:nvPr/>
          </p:nvCxnSpPr>
          <p:spPr>
            <a:xfrm flipV="1">
              <a:off x="7211285" y="3507129"/>
              <a:ext cx="1211483" cy="459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784223DB-A4E5-4DC7-8858-226BD9696900}"/>
                </a:ext>
              </a:extLst>
            </p:cNvPr>
            <p:cNvCxnSpPr>
              <a:cxnSpLocks/>
              <a:stCxn id="240" idx="6"/>
            </p:cNvCxnSpPr>
            <p:nvPr/>
          </p:nvCxnSpPr>
          <p:spPr>
            <a:xfrm flipV="1">
              <a:off x="7211291" y="4413599"/>
              <a:ext cx="1211465" cy="5143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A8DF249-3D53-46BA-A70E-F3994EC124E5}"/>
                </a:ext>
              </a:extLst>
            </p:cNvPr>
            <p:cNvCxnSpPr>
              <a:cxnSpLocks/>
              <a:stCxn id="237" idx="6"/>
              <a:endCxn id="243" idx="2"/>
            </p:cNvCxnSpPr>
            <p:nvPr/>
          </p:nvCxnSpPr>
          <p:spPr>
            <a:xfrm flipV="1">
              <a:off x="7211291" y="3504048"/>
              <a:ext cx="1211482" cy="8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4454C54B-D9E7-4059-9669-AFEA69EEA331}"/>
                </a:ext>
              </a:extLst>
            </p:cNvPr>
            <p:cNvCxnSpPr>
              <a:cxnSpLocks/>
              <a:stCxn id="239" idx="6"/>
            </p:cNvCxnSpPr>
            <p:nvPr/>
          </p:nvCxnSpPr>
          <p:spPr>
            <a:xfrm flipV="1">
              <a:off x="7211291" y="4404356"/>
              <a:ext cx="1211482" cy="518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0565174E-82FE-4CD0-9D65-743F3EE92BEA}"/>
                </a:ext>
              </a:extLst>
            </p:cNvPr>
            <p:cNvCxnSpPr>
              <a:cxnSpLocks/>
            </p:cNvCxnSpPr>
            <p:nvPr/>
          </p:nvCxnSpPr>
          <p:spPr>
            <a:xfrm>
              <a:off x="7211267" y="3965749"/>
              <a:ext cx="1211481" cy="4412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F037F510-BDC1-40BC-AEA4-4A6AEFF8CEFD}"/>
                </a:ext>
              </a:extLst>
            </p:cNvPr>
            <p:cNvCxnSpPr>
              <a:cxnSpLocks/>
              <a:stCxn id="241" idx="6"/>
              <a:endCxn id="248" idx="2"/>
            </p:cNvCxnSpPr>
            <p:nvPr/>
          </p:nvCxnSpPr>
          <p:spPr>
            <a:xfrm>
              <a:off x="7211291" y="5399590"/>
              <a:ext cx="1211477" cy="3552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직선 연결선 263">
              <a:extLst>
                <a:ext uri="{FF2B5EF4-FFF2-40B4-BE49-F238E27FC236}">
                  <a16:creationId xmlns:a16="http://schemas.microsoft.com/office/drawing/2014/main" id="{B32A884F-39DA-40D0-BFAA-1ADAED26AECB}"/>
                </a:ext>
              </a:extLst>
            </p:cNvPr>
            <p:cNvCxnSpPr>
              <a:cxnSpLocks/>
              <a:stCxn id="237" idx="6"/>
              <a:endCxn id="245" idx="2"/>
            </p:cNvCxnSpPr>
            <p:nvPr/>
          </p:nvCxnSpPr>
          <p:spPr>
            <a:xfrm>
              <a:off x="7211291" y="3512918"/>
              <a:ext cx="1211480" cy="8914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D05324C3-1DAC-435B-A817-8591AE7A2939}"/>
                </a:ext>
              </a:extLst>
            </p:cNvPr>
            <p:cNvCxnSpPr>
              <a:cxnSpLocks/>
              <a:stCxn id="240" idx="6"/>
              <a:endCxn id="248" idx="2"/>
            </p:cNvCxnSpPr>
            <p:nvPr/>
          </p:nvCxnSpPr>
          <p:spPr>
            <a:xfrm>
              <a:off x="7211291" y="4927922"/>
              <a:ext cx="1211477" cy="8268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A9B6191A-3290-4848-84B4-9B4F5514098D}"/>
                </a:ext>
              </a:extLst>
            </p:cNvPr>
            <p:cNvCxnSpPr>
              <a:cxnSpLocks/>
              <a:stCxn id="239" idx="6"/>
              <a:endCxn id="248" idx="2"/>
            </p:cNvCxnSpPr>
            <p:nvPr/>
          </p:nvCxnSpPr>
          <p:spPr>
            <a:xfrm>
              <a:off x="7211291" y="4456254"/>
              <a:ext cx="1211477" cy="12985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직선 연결선 270">
              <a:extLst>
                <a:ext uri="{FF2B5EF4-FFF2-40B4-BE49-F238E27FC236}">
                  <a16:creationId xmlns:a16="http://schemas.microsoft.com/office/drawing/2014/main" id="{BAD65C1D-D833-4FFD-8233-534AC181E0F3}"/>
                </a:ext>
              </a:extLst>
            </p:cNvPr>
            <p:cNvCxnSpPr>
              <a:cxnSpLocks/>
              <a:stCxn id="240" idx="6"/>
              <a:endCxn id="248" idx="2"/>
            </p:cNvCxnSpPr>
            <p:nvPr/>
          </p:nvCxnSpPr>
          <p:spPr>
            <a:xfrm>
              <a:off x="7211291" y="4927922"/>
              <a:ext cx="1211477" cy="8268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 272">
              <a:extLst>
                <a:ext uri="{FF2B5EF4-FFF2-40B4-BE49-F238E27FC236}">
                  <a16:creationId xmlns:a16="http://schemas.microsoft.com/office/drawing/2014/main" id="{CD9F8A19-5C7A-4450-AFE6-D70E9E8A11FC}"/>
                </a:ext>
              </a:extLst>
            </p:cNvPr>
            <p:cNvCxnSpPr>
              <a:cxnSpLocks/>
              <a:stCxn id="237" idx="6"/>
              <a:endCxn id="248" idx="2"/>
            </p:cNvCxnSpPr>
            <p:nvPr/>
          </p:nvCxnSpPr>
          <p:spPr>
            <a:xfrm>
              <a:off x="7211291" y="3512918"/>
              <a:ext cx="1211477" cy="2241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연결선 273">
              <a:extLst>
                <a:ext uri="{FF2B5EF4-FFF2-40B4-BE49-F238E27FC236}">
                  <a16:creationId xmlns:a16="http://schemas.microsoft.com/office/drawing/2014/main" id="{5BBAAD1D-DA0B-49D3-AA6D-1F4B65F84A8C}"/>
                </a:ext>
              </a:extLst>
            </p:cNvPr>
            <p:cNvCxnSpPr>
              <a:cxnSpLocks/>
              <a:stCxn id="238" idx="6"/>
              <a:endCxn id="242" idx="2"/>
            </p:cNvCxnSpPr>
            <p:nvPr/>
          </p:nvCxnSpPr>
          <p:spPr>
            <a:xfrm flipV="1">
              <a:off x="7211291" y="3053894"/>
              <a:ext cx="1211483" cy="9306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직선 연결선 274">
              <a:extLst>
                <a:ext uri="{FF2B5EF4-FFF2-40B4-BE49-F238E27FC236}">
                  <a16:creationId xmlns:a16="http://schemas.microsoft.com/office/drawing/2014/main" id="{94000C12-8D98-4202-B002-17302BCCBBE6}"/>
                </a:ext>
              </a:extLst>
            </p:cNvPr>
            <p:cNvCxnSpPr>
              <a:cxnSpLocks/>
              <a:stCxn id="238" idx="6"/>
              <a:endCxn id="248" idx="2"/>
            </p:cNvCxnSpPr>
            <p:nvPr/>
          </p:nvCxnSpPr>
          <p:spPr>
            <a:xfrm>
              <a:off x="7211291" y="3984586"/>
              <a:ext cx="1211477" cy="1770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직선 연결선 275">
              <a:extLst>
                <a:ext uri="{FF2B5EF4-FFF2-40B4-BE49-F238E27FC236}">
                  <a16:creationId xmlns:a16="http://schemas.microsoft.com/office/drawing/2014/main" id="{A3885A64-243B-4799-9507-B04056D92BA9}"/>
                </a:ext>
              </a:extLst>
            </p:cNvPr>
            <p:cNvCxnSpPr>
              <a:cxnSpLocks/>
              <a:stCxn id="239" idx="6"/>
              <a:endCxn id="242" idx="2"/>
            </p:cNvCxnSpPr>
            <p:nvPr/>
          </p:nvCxnSpPr>
          <p:spPr>
            <a:xfrm flipV="1">
              <a:off x="7211291" y="3053894"/>
              <a:ext cx="1211483" cy="14023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 276">
              <a:extLst>
                <a:ext uri="{FF2B5EF4-FFF2-40B4-BE49-F238E27FC236}">
                  <a16:creationId xmlns:a16="http://schemas.microsoft.com/office/drawing/2014/main" id="{06047CAE-E11E-422F-BD95-E8F2A0E45B7C}"/>
                </a:ext>
              </a:extLst>
            </p:cNvPr>
            <p:cNvCxnSpPr>
              <a:cxnSpLocks/>
              <a:stCxn id="239" idx="6"/>
              <a:endCxn id="243" idx="2"/>
            </p:cNvCxnSpPr>
            <p:nvPr/>
          </p:nvCxnSpPr>
          <p:spPr>
            <a:xfrm flipV="1">
              <a:off x="7211291" y="3504048"/>
              <a:ext cx="1211482" cy="9522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직선 연결선 277">
              <a:extLst>
                <a:ext uri="{FF2B5EF4-FFF2-40B4-BE49-F238E27FC236}">
                  <a16:creationId xmlns:a16="http://schemas.microsoft.com/office/drawing/2014/main" id="{E6FCB222-3226-44B3-B315-021213FA0A26}"/>
                </a:ext>
              </a:extLst>
            </p:cNvPr>
            <p:cNvCxnSpPr>
              <a:cxnSpLocks/>
              <a:stCxn id="240" idx="6"/>
              <a:endCxn id="242" idx="2"/>
            </p:cNvCxnSpPr>
            <p:nvPr/>
          </p:nvCxnSpPr>
          <p:spPr>
            <a:xfrm flipV="1">
              <a:off x="7211291" y="3053894"/>
              <a:ext cx="1211483" cy="18740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직선 연결선 278">
              <a:extLst>
                <a:ext uri="{FF2B5EF4-FFF2-40B4-BE49-F238E27FC236}">
                  <a16:creationId xmlns:a16="http://schemas.microsoft.com/office/drawing/2014/main" id="{9F8C400E-5E72-4E11-A4C0-C11ED47F0FCA}"/>
                </a:ext>
              </a:extLst>
            </p:cNvPr>
            <p:cNvCxnSpPr>
              <a:cxnSpLocks/>
              <a:stCxn id="240" idx="6"/>
              <a:endCxn id="243" idx="2"/>
            </p:cNvCxnSpPr>
            <p:nvPr/>
          </p:nvCxnSpPr>
          <p:spPr>
            <a:xfrm flipV="1">
              <a:off x="7211291" y="3504048"/>
              <a:ext cx="1211482" cy="14238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직선 연결선 280">
              <a:extLst>
                <a:ext uri="{FF2B5EF4-FFF2-40B4-BE49-F238E27FC236}">
                  <a16:creationId xmlns:a16="http://schemas.microsoft.com/office/drawing/2014/main" id="{382E2C89-B14A-4C6B-A296-C94B7A5D87C4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 flipV="1">
              <a:off x="7211291" y="4404356"/>
              <a:ext cx="1211480" cy="9737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직선 연결선 282">
              <a:extLst>
                <a:ext uri="{FF2B5EF4-FFF2-40B4-BE49-F238E27FC236}">
                  <a16:creationId xmlns:a16="http://schemas.microsoft.com/office/drawing/2014/main" id="{7985D3AA-BBC8-4137-9803-DC9BF59762EA}"/>
                </a:ext>
              </a:extLst>
            </p:cNvPr>
            <p:cNvCxnSpPr>
              <a:cxnSpLocks/>
              <a:stCxn id="241" idx="6"/>
              <a:endCxn id="243" idx="2"/>
            </p:cNvCxnSpPr>
            <p:nvPr/>
          </p:nvCxnSpPr>
          <p:spPr>
            <a:xfrm flipV="1">
              <a:off x="7211291" y="3504048"/>
              <a:ext cx="1211482" cy="1895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직선 연결선 283">
              <a:extLst>
                <a:ext uri="{FF2B5EF4-FFF2-40B4-BE49-F238E27FC236}">
                  <a16:creationId xmlns:a16="http://schemas.microsoft.com/office/drawing/2014/main" id="{283C80C5-E21E-4292-AF8D-B00896BA0344}"/>
                </a:ext>
              </a:extLst>
            </p:cNvPr>
            <p:cNvCxnSpPr>
              <a:cxnSpLocks/>
              <a:stCxn id="241" idx="6"/>
            </p:cNvCxnSpPr>
            <p:nvPr/>
          </p:nvCxnSpPr>
          <p:spPr>
            <a:xfrm flipV="1">
              <a:off x="7211291" y="3053894"/>
              <a:ext cx="1211482" cy="23456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870DF562-583A-4D23-924C-6E39E431D069}"/>
                </a:ext>
              </a:extLst>
            </p:cNvPr>
            <p:cNvSpPr/>
            <p:nvPr/>
          </p:nvSpPr>
          <p:spPr>
            <a:xfrm rot="10800000">
              <a:off x="9888804" y="5151110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97A1B663-0867-4A91-AE90-DF2026E781BD}"/>
                </a:ext>
              </a:extLst>
            </p:cNvPr>
            <p:cNvSpPr/>
            <p:nvPr/>
          </p:nvSpPr>
          <p:spPr>
            <a:xfrm rot="10800000">
              <a:off x="9888804" y="4207774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5178925E-2CA8-4406-A31C-21776D73DB86}"/>
                </a:ext>
              </a:extLst>
            </p:cNvPr>
            <p:cNvSpPr/>
            <p:nvPr/>
          </p:nvSpPr>
          <p:spPr>
            <a:xfrm rot="10800000">
              <a:off x="9888804" y="3264438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0" name="직선 연결선 289">
              <a:extLst>
                <a:ext uri="{FF2B5EF4-FFF2-40B4-BE49-F238E27FC236}">
                  <a16:creationId xmlns:a16="http://schemas.microsoft.com/office/drawing/2014/main" id="{B2AEF129-C5A5-47DA-9B0B-1F2E64901755}"/>
                </a:ext>
              </a:extLst>
            </p:cNvPr>
            <p:cNvCxnSpPr>
              <a:cxnSpLocks/>
              <a:stCxn id="285" idx="6"/>
            </p:cNvCxnSpPr>
            <p:nvPr/>
          </p:nvCxnSpPr>
          <p:spPr>
            <a:xfrm rot="10800000" flipV="1">
              <a:off x="8677321" y="5278431"/>
              <a:ext cx="1211483" cy="459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직선 연결선 296">
              <a:extLst>
                <a:ext uri="{FF2B5EF4-FFF2-40B4-BE49-F238E27FC236}">
                  <a16:creationId xmlns:a16="http://schemas.microsoft.com/office/drawing/2014/main" id="{73E5406D-61DA-4A10-B208-C2C626E80A0A}"/>
                </a:ext>
              </a:extLst>
            </p:cNvPr>
            <p:cNvCxnSpPr>
              <a:cxnSpLocks/>
              <a:stCxn id="287" idx="6"/>
            </p:cNvCxnSpPr>
            <p:nvPr/>
          </p:nvCxnSpPr>
          <p:spPr>
            <a:xfrm rot="10800000" flipV="1">
              <a:off x="8677322" y="4335095"/>
              <a:ext cx="1211482" cy="518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직선 연결선 298">
              <a:extLst>
                <a:ext uri="{FF2B5EF4-FFF2-40B4-BE49-F238E27FC236}">
                  <a16:creationId xmlns:a16="http://schemas.microsoft.com/office/drawing/2014/main" id="{567CA498-C4E9-4EF2-A19E-C62F8804115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677326" y="3413406"/>
              <a:ext cx="1211502" cy="732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직선 연결선 303">
              <a:extLst>
                <a:ext uri="{FF2B5EF4-FFF2-40B4-BE49-F238E27FC236}">
                  <a16:creationId xmlns:a16="http://schemas.microsoft.com/office/drawing/2014/main" id="{7639500E-4C50-4430-97D9-B393A5063E4A}"/>
                </a:ext>
              </a:extLst>
            </p:cNvPr>
            <p:cNvCxnSpPr>
              <a:cxnSpLocks/>
              <a:stCxn id="289" idx="6"/>
            </p:cNvCxnSpPr>
            <p:nvPr/>
          </p:nvCxnSpPr>
          <p:spPr>
            <a:xfrm rot="10800000">
              <a:off x="8677327" y="3036531"/>
              <a:ext cx="1211477" cy="3552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직선 연결선 304">
              <a:extLst>
                <a:ext uri="{FF2B5EF4-FFF2-40B4-BE49-F238E27FC236}">
                  <a16:creationId xmlns:a16="http://schemas.microsoft.com/office/drawing/2014/main" id="{35799BF6-F887-4259-8A17-ECEDB21CBF4B}"/>
                </a:ext>
              </a:extLst>
            </p:cNvPr>
            <p:cNvCxnSpPr>
              <a:cxnSpLocks/>
              <a:stCxn id="285" idx="6"/>
            </p:cNvCxnSpPr>
            <p:nvPr/>
          </p:nvCxnSpPr>
          <p:spPr>
            <a:xfrm rot="10800000">
              <a:off x="8677324" y="4386993"/>
              <a:ext cx="1211480" cy="8914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직선 연결선 306">
              <a:extLst>
                <a:ext uri="{FF2B5EF4-FFF2-40B4-BE49-F238E27FC236}">
                  <a16:creationId xmlns:a16="http://schemas.microsoft.com/office/drawing/2014/main" id="{7E5A1CB6-DAAF-48A0-B079-B0C38013868F}"/>
                </a:ext>
              </a:extLst>
            </p:cNvPr>
            <p:cNvCxnSpPr>
              <a:cxnSpLocks/>
              <a:stCxn id="287" idx="6"/>
            </p:cNvCxnSpPr>
            <p:nvPr/>
          </p:nvCxnSpPr>
          <p:spPr>
            <a:xfrm rot="10800000">
              <a:off x="8677326" y="3486685"/>
              <a:ext cx="1211478" cy="8484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연결선 310">
              <a:extLst>
                <a:ext uri="{FF2B5EF4-FFF2-40B4-BE49-F238E27FC236}">
                  <a16:creationId xmlns:a16="http://schemas.microsoft.com/office/drawing/2014/main" id="{61A58BCF-DB9C-43FC-8EC2-FE6D9FEE8B2A}"/>
                </a:ext>
              </a:extLst>
            </p:cNvPr>
            <p:cNvCxnSpPr>
              <a:cxnSpLocks/>
              <a:stCxn id="287" idx="6"/>
            </p:cNvCxnSpPr>
            <p:nvPr/>
          </p:nvCxnSpPr>
          <p:spPr>
            <a:xfrm rot="10800000">
              <a:off x="8677327" y="3036531"/>
              <a:ext cx="1211477" cy="12985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연결선 312">
              <a:extLst>
                <a:ext uri="{FF2B5EF4-FFF2-40B4-BE49-F238E27FC236}">
                  <a16:creationId xmlns:a16="http://schemas.microsoft.com/office/drawing/2014/main" id="{1CAD896B-2FD5-4161-ADEC-F1F78CA9A354}"/>
                </a:ext>
              </a:extLst>
            </p:cNvPr>
            <p:cNvCxnSpPr>
              <a:cxnSpLocks/>
              <a:stCxn id="285" idx="6"/>
            </p:cNvCxnSpPr>
            <p:nvPr/>
          </p:nvCxnSpPr>
          <p:spPr>
            <a:xfrm rot="10800000">
              <a:off x="8677326" y="3486685"/>
              <a:ext cx="1211478" cy="17917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직선 연결선 313">
              <a:extLst>
                <a:ext uri="{FF2B5EF4-FFF2-40B4-BE49-F238E27FC236}">
                  <a16:creationId xmlns:a16="http://schemas.microsoft.com/office/drawing/2014/main" id="{24935046-607C-4F50-918B-0E3A6EB27B1D}"/>
                </a:ext>
              </a:extLst>
            </p:cNvPr>
            <p:cNvCxnSpPr>
              <a:cxnSpLocks/>
              <a:stCxn id="285" idx="6"/>
            </p:cNvCxnSpPr>
            <p:nvPr/>
          </p:nvCxnSpPr>
          <p:spPr>
            <a:xfrm rot="10800000">
              <a:off x="8677327" y="3036531"/>
              <a:ext cx="1211477" cy="2241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연결선 316">
              <a:extLst>
                <a:ext uri="{FF2B5EF4-FFF2-40B4-BE49-F238E27FC236}">
                  <a16:creationId xmlns:a16="http://schemas.microsoft.com/office/drawing/2014/main" id="{02018E48-D759-476D-818F-1B59C2B07A31}"/>
                </a:ext>
              </a:extLst>
            </p:cNvPr>
            <p:cNvCxnSpPr>
              <a:cxnSpLocks/>
              <a:stCxn id="287" idx="6"/>
            </p:cNvCxnSpPr>
            <p:nvPr/>
          </p:nvCxnSpPr>
          <p:spPr>
            <a:xfrm rot="10800000" flipV="1">
              <a:off x="8677321" y="4335095"/>
              <a:ext cx="1211483" cy="14023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직선 연결선 321">
              <a:extLst>
                <a:ext uri="{FF2B5EF4-FFF2-40B4-BE49-F238E27FC236}">
                  <a16:creationId xmlns:a16="http://schemas.microsoft.com/office/drawing/2014/main" id="{0D9B2015-D066-4944-B455-1E8860E3A08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677324" y="3413273"/>
              <a:ext cx="1211480" cy="9737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연결선 324">
              <a:extLst>
                <a:ext uri="{FF2B5EF4-FFF2-40B4-BE49-F238E27FC236}">
                  <a16:creationId xmlns:a16="http://schemas.microsoft.com/office/drawing/2014/main" id="{4A4F3AE6-04BE-4187-AA54-58EAB5330E87}"/>
                </a:ext>
              </a:extLst>
            </p:cNvPr>
            <p:cNvCxnSpPr>
              <a:cxnSpLocks/>
              <a:stCxn id="289" idx="6"/>
            </p:cNvCxnSpPr>
            <p:nvPr/>
          </p:nvCxnSpPr>
          <p:spPr>
            <a:xfrm rot="10800000" flipV="1">
              <a:off x="8677322" y="3391759"/>
              <a:ext cx="1211482" cy="23456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D2AB966A-FF93-4C6A-9BF4-A20680AE139E}"/>
                </a:ext>
              </a:extLst>
            </p:cNvPr>
            <p:cNvSpPr/>
            <p:nvPr/>
          </p:nvSpPr>
          <p:spPr>
            <a:xfrm rot="10800000">
              <a:off x="11349143" y="4679442"/>
              <a:ext cx="254643" cy="25464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타원 326">
              <a:extLst>
                <a:ext uri="{FF2B5EF4-FFF2-40B4-BE49-F238E27FC236}">
                  <a16:creationId xmlns:a16="http://schemas.microsoft.com/office/drawing/2014/main" id="{D19B4C88-9A50-43E1-A04E-97650C088F2D}"/>
                </a:ext>
              </a:extLst>
            </p:cNvPr>
            <p:cNvSpPr/>
            <p:nvPr/>
          </p:nvSpPr>
          <p:spPr>
            <a:xfrm rot="10800000">
              <a:off x="11349143" y="4207774"/>
              <a:ext cx="254643" cy="25464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D8DFBBF6-6582-47B9-B3C8-FE88643B85B9}"/>
                </a:ext>
              </a:extLst>
            </p:cNvPr>
            <p:cNvSpPr/>
            <p:nvPr/>
          </p:nvSpPr>
          <p:spPr>
            <a:xfrm rot="10800000">
              <a:off x="11349143" y="3736106"/>
              <a:ext cx="254643" cy="25464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8837F76E-9185-4994-9606-19AC086D8DB8}"/>
                </a:ext>
              </a:extLst>
            </p:cNvPr>
            <p:cNvCxnSpPr>
              <a:cxnSpLocks/>
              <a:stCxn id="328" idx="6"/>
              <a:endCxn id="289" idx="2"/>
            </p:cNvCxnSpPr>
            <p:nvPr/>
          </p:nvCxnSpPr>
          <p:spPr>
            <a:xfrm flipH="1" flipV="1">
              <a:off x="10143447" y="3391759"/>
              <a:ext cx="1205696" cy="471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1B622448-A527-41D7-B910-7DD5DDB2128C}"/>
                </a:ext>
              </a:extLst>
            </p:cNvPr>
            <p:cNvCxnSpPr>
              <a:cxnSpLocks/>
              <a:stCxn id="327" idx="6"/>
              <a:endCxn id="289" idx="2"/>
            </p:cNvCxnSpPr>
            <p:nvPr/>
          </p:nvCxnSpPr>
          <p:spPr>
            <a:xfrm flipH="1" flipV="1">
              <a:off x="10143447" y="3391759"/>
              <a:ext cx="1205696" cy="943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CE2BEBF2-8723-4F09-AAF4-0C72875A09F9}"/>
                </a:ext>
              </a:extLst>
            </p:cNvPr>
            <p:cNvCxnSpPr>
              <a:cxnSpLocks/>
              <a:stCxn id="326" idx="6"/>
            </p:cNvCxnSpPr>
            <p:nvPr/>
          </p:nvCxnSpPr>
          <p:spPr>
            <a:xfrm flipH="1" flipV="1">
              <a:off x="10143447" y="3391759"/>
              <a:ext cx="1205696" cy="14150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직선 연결선 332">
              <a:extLst>
                <a:ext uri="{FF2B5EF4-FFF2-40B4-BE49-F238E27FC236}">
                  <a16:creationId xmlns:a16="http://schemas.microsoft.com/office/drawing/2014/main" id="{7A33032F-8E4D-404A-94ED-9E3E631C8D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3447" y="4335095"/>
              <a:ext cx="12056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>
              <a:extLst>
                <a:ext uri="{FF2B5EF4-FFF2-40B4-BE49-F238E27FC236}">
                  <a16:creationId xmlns:a16="http://schemas.microsoft.com/office/drawing/2014/main" id="{4CA89BFA-5D86-4704-95D7-9F188B9E9A29}"/>
                </a:ext>
              </a:extLst>
            </p:cNvPr>
            <p:cNvCxnSpPr>
              <a:cxnSpLocks/>
              <a:stCxn id="326" idx="6"/>
              <a:endCxn id="287" idx="2"/>
            </p:cNvCxnSpPr>
            <p:nvPr/>
          </p:nvCxnSpPr>
          <p:spPr>
            <a:xfrm flipH="1" flipV="1">
              <a:off x="10143447" y="4335095"/>
              <a:ext cx="1205696" cy="471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>
              <a:extLst>
                <a:ext uri="{FF2B5EF4-FFF2-40B4-BE49-F238E27FC236}">
                  <a16:creationId xmlns:a16="http://schemas.microsoft.com/office/drawing/2014/main" id="{4FF6DD4C-6843-4A51-9880-28DF284D6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7744" y="4328773"/>
              <a:ext cx="1205696" cy="943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>
              <a:extLst>
                <a:ext uri="{FF2B5EF4-FFF2-40B4-BE49-F238E27FC236}">
                  <a16:creationId xmlns:a16="http://schemas.microsoft.com/office/drawing/2014/main" id="{D16DD5D7-6D45-4904-8291-29B06CA4B5C3}"/>
                </a:ext>
              </a:extLst>
            </p:cNvPr>
            <p:cNvCxnSpPr>
              <a:cxnSpLocks/>
              <a:stCxn id="326" idx="6"/>
              <a:endCxn id="285" idx="2"/>
            </p:cNvCxnSpPr>
            <p:nvPr/>
          </p:nvCxnSpPr>
          <p:spPr>
            <a:xfrm flipH="1">
              <a:off x="10143447" y="4806763"/>
              <a:ext cx="1205696" cy="471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>
              <a:extLst>
                <a:ext uri="{FF2B5EF4-FFF2-40B4-BE49-F238E27FC236}">
                  <a16:creationId xmlns:a16="http://schemas.microsoft.com/office/drawing/2014/main" id="{E6980AD5-ADCC-4D9A-AB98-C39E106BBAC9}"/>
                </a:ext>
              </a:extLst>
            </p:cNvPr>
            <p:cNvCxnSpPr>
              <a:cxnSpLocks/>
              <a:stCxn id="328" idx="6"/>
              <a:endCxn id="285" idx="2"/>
            </p:cNvCxnSpPr>
            <p:nvPr/>
          </p:nvCxnSpPr>
          <p:spPr>
            <a:xfrm flipH="1">
              <a:off x="10143447" y="3863427"/>
              <a:ext cx="1205696" cy="14150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6478934B-81A5-4CDC-BA00-528A39EB8126}"/>
                </a:ext>
              </a:extLst>
            </p:cNvPr>
            <p:cNvSpPr txBox="1"/>
            <p:nvPr/>
          </p:nvSpPr>
          <p:spPr>
            <a:xfrm>
              <a:off x="8485348" y="6115775"/>
              <a:ext cx="1595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dirty="0"/>
                <a:t>Dropout </a:t>
              </a:r>
              <a:r>
                <a:rPr lang="ko-KR" altLang="en-US" sz="1400" b="1" i="1" dirty="0"/>
                <a:t>적용 후</a:t>
              </a:r>
            </a:p>
          </p:txBody>
        </p:sp>
        <p:sp>
          <p:nvSpPr>
            <p:cNvPr id="348" name="타원 347">
              <a:extLst>
                <a:ext uri="{FF2B5EF4-FFF2-40B4-BE49-F238E27FC236}">
                  <a16:creationId xmlns:a16="http://schemas.microsoft.com/office/drawing/2014/main" id="{823F2957-F063-4955-8175-597135E7F45F}"/>
                </a:ext>
              </a:extLst>
            </p:cNvPr>
            <p:cNvSpPr/>
            <p:nvPr/>
          </p:nvSpPr>
          <p:spPr>
            <a:xfrm>
              <a:off x="9894507" y="4727188"/>
              <a:ext cx="254643" cy="2546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349" name="타원 348">
              <a:extLst>
                <a:ext uri="{FF2B5EF4-FFF2-40B4-BE49-F238E27FC236}">
                  <a16:creationId xmlns:a16="http://schemas.microsoft.com/office/drawing/2014/main" id="{4501C64D-4079-47AB-B524-E13C11446A49}"/>
                </a:ext>
              </a:extLst>
            </p:cNvPr>
            <p:cNvSpPr/>
            <p:nvPr/>
          </p:nvSpPr>
          <p:spPr>
            <a:xfrm>
              <a:off x="9894507" y="3742670"/>
              <a:ext cx="254643" cy="2546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x</a:t>
              </a:r>
              <a:endParaRPr lang="ko-KR" altLang="en-US" dirty="0"/>
            </a:p>
          </p:txBody>
        </p:sp>
      </p:grp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06E4246-579E-45AC-904C-DAD525AC6204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Overfitting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68891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Overfitting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95FD4C4-2F78-49BE-B5B1-F312154E17E9}"/>
              </a:ext>
            </a:extLst>
          </p:cNvPr>
          <p:cNvSpPr txBox="1"/>
          <p:nvPr/>
        </p:nvSpPr>
        <p:spPr>
          <a:xfrm>
            <a:off x="116596" y="1065852"/>
            <a:ext cx="11520083" cy="1952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해결방법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ym typeface="Wingdings" panose="05000000000000000000" pitchFamily="2" charset="2"/>
              </a:rPr>
              <a:t>드롭 </a:t>
            </a:r>
            <a:r>
              <a:rPr lang="ko-KR" altLang="en-US" b="1" dirty="0" err="1">
                <a:sym typeface="Wingdings" panose="05000000000000000000" pitchFamily="2" charset="2"/>
              </a:rPr>
              <a:t>커넥트</a:t>
            </a:r>
            <a:r>
              <a:rPr lang="en-US" altLang="ko-KR" b="1" dirty="0">
                <a:sym typeface="Wingdings" panose="05000000000000000000" pitchFamily="2" charset="2"/>
              </a:rPr>
              <a:t>(Drop Connect)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/>
              <a:t>Backpropagation</a:t>
            </a:r>
            <a:r>
              <a:rPr lang="ko-KR" altLang="en-US" sz="1600" dirty="0"/>
              <a:t>시 모든 </a:t>
            </a:r>
            <a:r>
              <a:rPr lang="en-US" altLang="ko-KR" sz="1600" dirty="0"/>
              <a:t>Weight</a:t>
            </a:r>
            <a:r>
              <a:rPr lang="ko-KR" altLang="en-US" sz="1600" dirty="0"/>
              <a:t>가 업데이트 되는 것을 방지 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일부 </a:t>
            </a:r>
            <a:r>
              <a:rPr lang="en-US" altLang="ko-KR" sz="1600" dirty="0">
                <a:solidFill>
                  <a:srgbClr val="0000FF"/>
                </a:solidFill>
              </a:rPr>
              <a:t>Weight</a:t>
            </a:r>
            <a:r>
              <a:rPr lang="ko-KR" altLang="en-US" sz="1600" dirty="0"/>
              <a:t>를 랜덤하게 제거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/>
          </a:p>
        </p:txBody>
      </p:sp>
      <p:sp>
        <p:nvSpPr>
          <p:cNvPr id="344" name="화살표: 오른쪽 343">
            <a:extLst>
              <a:ext uri="{FF2B5EF4-FFF2-40B4-BE49-F238E27FC236}">
                <a16:creationId xmlns:a16="http://schemas.microsoft.com/office/drawing/2014/main" id="{84412317-E632-4706-B2D7-280ABA5D19C1}"/>
              </a:ext>
            </a:extLst>
          </p:cNvPr>
          <p:cNvSpPr/>
          <p:nvPr/>
        </p:nvSpPr>
        <p:spPr>
          <a:xfrm>
            <a:off x="5747844" y="4238975"/>
            <a:ext cx="696312" cy="4716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7E4B5EB6-A07A-45C6-89EE-4879B2CCCC48}"/>
              </a:ext>
            </a:extLst>
          </p:cNvPr>
          <p:cNvGrpSpPr/>
          <p:nvPr/>
        </p:nvGrpSpPr>
        <p:grpSpPr>
          <a:xfrm>
            <a:off x="410901" y="2926572"/>
            <a:ext cx="4647138" cy="3495959"/>
            <a:chOff x="410901" y="2926572"/>
            <a:chExt cx="4647138" cy="349595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7D84545-9F86-405D-A520-D71B5A404937}"/>
                </a:ext>
              </a:extLst>
            </p:cNvPr>
            <p:cNvSpPr/>
            <p:nvPr/>
          </p:nvSpPr>
          <p:spPr>
            <a:xfrm>
              <a:off x="410901" y="3385596"/>
              <a:ext cx="254643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F8E7620-8B9C-4232-9D3B-172CE6DDE306}"/>
                </a:ext>
              </a:extLst>
            </p:cNvPr>
            <p:cNvSpPr/>
            <p:nvPr/>
          </p:nvSpPr>
          <p:spPr>
            <a:xfrm>
              <a:off x="410901" y="3857264"/>
              <a:ext cx="254643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BD10E7D-7686-464A-81E6-23333CA3295D}"/>
                </a:ext>
              </a:extLst>
            </p:cNvPr>
            <p:cNvSpPr/>
            <p:nvPr/>
          </p:nvSpPr>
          <p:spPr>
            <a:xfrm>
              <a:off x="410901" y="4328932"/>
              <a:ext cx="254643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77D9FA3-3DA0-4798-80D7-7C3E485E2F22}"/>
                </a:ext>
              </a:extLst>
            </p:cNvPr>
            <p:cNvSpPr/>
            <p:nvPr/>
          </p:nvSpPr>
          <p:spPr>
            <a:xfrm>
              <a:off x="410901" y="4800600"/>
              <a:ext cx="254643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93AD7B9-C16A-40BB-AF35-98F5BC659A9D}"/>
                </a:ext>
              </a:extLst>
            </p:cNvPr>
            <p:cNvSpPr/>
            <p:nvPr/>
          </p:nvSpPr>
          <p:spPr>
            <a:xfrm>
              <a:off x="410901" y="5272268"/>
              <a:ext cx="254643" cy="2546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008B1B34-E925-436C-B640-AEE965ED87C7}"/>
                </a:ext>
              </a:extLst>
            </p:cNvPr>
            <p:cNvSpPr/>
            <p:nvPr/>
          </p:nvSpPr>
          <p:spPr>
            <a:xfrm>
              <a:off x="1877027" y="2926572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754D9BD-83B4-4787-9999-9D4D5C1E9D5A}"/>
                </a:ext>
              </a:extLst>
            </p:cNvPr>
            <p:cNvSpPr/>
            <p:nvPr/>
          </p:nvSpPr>
          <p:spPr>
            <a:xfrm>
              <a:off x="1877026" y="3376726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C9D89D0-81BA-4079-A7C1-B9A9494CA3A6}"/>
                </a:ext>
              </a:extLst>
            </p:cNvPr>
            <p:cNvSpPr/>
            <p:nvPr/>
          </p:nvSpPr>
          <p:spPr>
            <a:xfrm>
              <a:off x="1877025" y="3826880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B8ED6F6-9433-4A40-B666-9C9AAFE25678}"/>
                </a:ext>
              </a:extLst>
            </p:cNvPr>
            <p:cNvSpPr/>
            <p:nvPr/>
          </p:nvSpPr>
          <p:spPr>
            <a:xfrm>
              <a:off x="1877024" y="4277034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BD12224F-C743-4489-BD06-FD7CF3AFB03F}"/>
                </a:ext>
              </a:extLst>
            </p:cNvPr>
            <p:cNvSpPr/>
            <p:nvPr/>
          </p:nvSpPr>
          <p:spPr>
            <a:xfrm>
              <a:off x="1877023" y="4727188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1A517A8C-E1C5-4469-A099-7010F739096D}"/>
                </a:ext>
              </a:extLst>
            </p:cNvPr>
            <p:cNvSpPr/>
            <p:nvPr/>
          </p:nvSpPr>
          <p:spPr>
            <a:xfrm>
              <a:off x="1877022" y="5177342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6A21C1CA-84EE-4D65-8568-AEB23FE8F0F9}"/>
                </a:ext>
              </a:extLst>
            </p:cNvPr>
            <p:cNvSpPr/>
            <p:nvPr/>
          </p:nvSpPr>
          <p:spPr>
            <a:xfrm>
              <a:off x="1877021" y="5627496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FE4B8AB-B12D-4D04-869E-124641F83529}"/>
                </a:ext>
              </a:extLst>
            </p:cNvPr>
            <p:cNvCxnSpPr>
              <a:stCxn id="2" idx="6"/>
              <a:endCxn id="55" idx="2"/>
            </p:cNvCxnSpPr>
            <p:nvPr/>
          </p:nvCxnSpPr>
          <p:spPr>
            <a:xfrm flipV="1">
              <a:off x="665544" y="3053894"/>
              <a:ext cx="1211483" cy="459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704276B9-C061-401B-99F9-54E978013FB9}"/>
                </a:ext>
              </a:extLst>
            </p:cNvPr>
            <p:cNvCxnSpPr/>
            <p:nvPr/>
          </p:nvCxnSpPr>
          <p:spPr>
            <a:xfrm flipV="1">
              <a:off x="665538" y="3507129"/>
              <a:ext cx="1211483" cy="459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93B166C-3108-4811-98A5-54FED234EB47}"/>
                </a:ext>
              </a:extLst>
            </p:cNvPr>
            <p:cNvCxnSpPr>
              <a:cxnSpLocks/>
              <a:stCxn id="44" idx="6"/>
            </p:cNvCxnSpPr>
            <p:nvPr/>
          </p:nvCxnSpPr>
          <p:spPr>
            <a:xfrm flipV="1">
              <a:off x="665544" y="3960364"/>
              <a:ext cx="1211471" cy="4958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C88EE0A-A374-4416-9DD6-8732ADF7D50F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V="1">
              <a:off x="665544" y="4413599"/>
              <a:ext cx="1211465" cy="5143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283D7BE-6868-415A-82C2-6CABA9FEF950}"/>
                </a:ext>
              </a:extLst>
            </p:cNvPr>
            <p:cNvCxnSpPr>
              <a:cxnSpLocks/>
              <a:stCxn id="49" idx="6"/>
            </p:cNvCxnSpPr>
            <p:nvPr/>
          </p:nvCxnSpPr>
          <p:spPr>
            <a:xfrm flipV="1">
              <a:off x="665544" y="4866834"/>
              <a:ext cx="1211459" cy="5327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C7D8F014-976E-420A-A13E-9D5B8DD41117}"/>
                </a:ext>
              </a:extLst>
            </p:cNvPr>
            <p:cNvCxnSpPr>
              <a:cxnSpLocks/>
              <a:stCxn id="2" idx="6"/>
              <a:endCxn id="57" idx="2"/>
            </p:cNvCxnSpPr>
            <p:nvPr/>
          </p:nvCxnSpPr>
          <p:spPr>
            <a:xfrm flipV="1">
              <a:off x="665544" y="3504048"/>
              <a:ext cx="1211482" cy="8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A6DCAA66-66C8-4943-84DB-0850C26AD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544" y="3954202"/>
              <a:ext cx="1211482" cy="8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07721DB2-FB86-480B-ACE1-9CF4DD9ECF05}"/>
                </a:ext>
              </a:extLst>
            </p:cNvPr>
            <p:cNvCxnSpPr>
              <a:cxnSpLocks/>
              <a:stCxn id="44" idx="6"/>
            </p:cNvCxnSpPr>
            <p:nvPr/>
          </p:nvCxnSpPr>
          <p:spPr>
            <a:xfrm flipV="1">
              <a:off x="665544" y="4404356"/>
              <a:ext cx="1211482" cy="518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771C758-B93A-4516-961E-FAEEADDC8650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V="1">
              <a:off x="665544" y="4854510"/>
              <a:ext cx="1211482" cy="734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6B73DAEA-914B-4CA9-A42F-329FF7F2F40E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665520" y="5304664"/>
              <a:ext cx="1211502" cy="732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B2F423C-E474-401C-ABD2-DBA44CC6222E}"/>
                </a:ext>
              </a:extLst>
            </p:cNvPr>
            <p:cNvCxnSpPr>
              <a:cxnSpLocks/>
              <a:stCxn id="2" idx="6"/>
              <a:endCxn id="62" idx="2"/>
            </p:cNvCxnSpPr>
            <p:nvPr/>
          </p:nvCxnSpPr>
          <p:spPr>
            <a:xfrm>
              <a:off x="665544" y="3512918"/>
              <a:ext cx="1211481" cy="4412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E2FE1C4-3D62-4A84-87A9-C90D23E352E0}"/>
                </a:ext>
              </a:extLst>
            </p:cNvPr>
            <p:cNvCxnSpPr>
              <a:cxnSpLocks/>
            </p:cNvCxnSpPr>
            <p:nvPr/>
          </p:nvCxnSpPr>
          <p:spPr>
            <a:xfrm>
              <a:off x="665520" y="3965749"/>
              <a:ext cx="1211481" cy="4412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F9E50AE-3E37-4388-BA5B-890347985F1E}"/>
                </a:ext>
              </a:extLst>
            </p:cNvPr>
            <p:cNvCxnSpPr>
              <a:cxnSpLocks/>
              <a:stCxn id="44" idx="6"/>
            </p:cNvCxnSpPr>
            <p:nvPr/>
          </p:nvCxnSpPr>
          <p:spPr>
            <a:xfrm>
              <a:off x="665544" y="4456254"/>
              <a:ext cx="1211433" cy="4036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3CD2BCF7-7BF9-4B3C-82EE-814B09480E2C}"/>
                </a:ext>
              </a:extLst>
            </p:cNvPr>
            <p:cNvCxnSpPr>
              <a:cxnSpLocks/>
              <a:stCxn id="48" idx="6"/>
              <a:endCxn id="69" idx="2"/>
            </p:cNvCxnSpPr>
            <p:nvPr/>
          </p:nvCxnSpPr>
          <p:spPr>
            <a:xfrm>
              <a:off x="665544" y="4927922"/>
              <a:ext cx="1211478" cy="3767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15805D3-0BBC-4AED-A587-19A9515C955B}"/>
                </a:ext>
              </a:extLst>
            </p:cNvPr>
            <p:cNvCxnSpPr>
              <a:cxnSpLocks/>
              <a:stCxn id="49" idx="6"/>
              <a:endCxn id="70" idx="2"/>
            </p:cNvCxnSpPr>
            <p:nvPr/>
          </p:nvCxnSpPr>
          <p:spPr>
            <a:xfrm>
              <a:off x="665544" y="5399590"/>
              <a:ext cx="1211477" cy="3552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30D091FF-E982-4CEA-9DD6-F19B5912F142}"/>
                </a:ext>
              </a:extLst>
            </p:cNvPr>
            <p:cNvCxnSpPr>
              <a:cxnSpLocks/>
              <a:stCxn id="2" idx="6"/>
              <a:endCxn id="66" idx="2"/>
            </p:cNvCxnSpPr>
            <p:nvPr/>
          </p:nvCxnSpPr>
          <p:spPr>
            <a:xfrm>
              <a:off x="665544" y="3512918"/>
              <a:ext cx="1211480" cy="8914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C53C8AC5-A10F-4469-85C2-77CEB45ABC66}"/>
                </a:ext>
              </a:extLst>
            </p:cNvPr>
            <p:cNvCxnSpPr>
              <a:cxnSpLocks/>
            </p:cNvCxnSpPr>
            <p:nvPr/>
          </p:nvCxnSpPr>
          <p:spPr>
            <a:xfrm>
              <a:off x="665520" y="3958636"/>
              <a:ext cx="1211480" cy="8914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31EB88D-B868-4900-B826-AEC7A97F2383}"/>
                </a:ext>
              </a:extLst>
            </p:cNvPr>
            <p:cNvCxnSpPr>
              <a:cxnSpLocks/>
              <a:stCxn id="44" idx="6"/>
              <a:endCxn id="69" idx="2"/>
            </p:cNvCxnSpPr>
            <p:nvPr/>
          </p:nvCxnSpPr>
          <p:spPr>
            <a:xfrm>
              <a:off x="665544" y="4456254"/>
              <a:ext cx="1211478" cy="8484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B43DE317-C98A-4D1B-8662-425B8013F992}"/>
                </a:ext>
              </a:extLst>
            </p:cNvPr>
            <p:cNvCxnSpPr>
              <a:cxnSpLocks/>
              <a:stCxn id="48" idx="6"/>
              <a:endCxn id="70" idx="2"/>
            </p:cNvCxnSpPr>
            <p:nvPr/>
          </p:nvCxnSpPr>
          <p:spPr>
            <a:xfrm>
              <a:off x="665544" y="4927922"/>
              <a:ext cx="1211477" cy="8268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E2F711DB-D78C-469A-A0BD-B3B0352C628E}"/>
                </a:ext>
              </a:extLst>
            </p:cNvPr>
            <p:cNvCxnSpPr>
              <a:cxnSpLocks/>
              <a:stCxn id="2" idx="6"/>
              <a:endCxn id="68" idx="2"/>
            </p:cNvCxnSpPr>
            <p:nvPr/>
          </p:nvCxnSpPr>
          <p:spPr>
            <a:xfrm>
              <a:off x="665544" y="3512918"/>
              <a:ext cx="1211479" cy="1341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BBA9BD02-1892-44D0-949D-6960BDEAD69A}"/>
                </a:ext>
              </a:extLst>
            </p:cNvPr>
            <p:cNvCxnSpPr>
              <a:cxnSpLocks/>
            </p:cNvCxnSpPr>
            <p:nvPr/>
          </p:nvCxnSpPr>
          <p:spPr>
            <a:xfrm>
              <a:off x="665498" y="3946874"/>
              <a:ext cx="1211479" cy="1341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203FD781-0C2A-4841-BB4E-C63770CAC4E2}"/>
                </a:ext>
              </a:extLst>
            </p:cNvPr>
            <p:cNvCxnSpPr>
              <a:cxnSpLocks/>
              <a:stCxn id="44" idx="6"/>
              <a:endCxn id="70" idx="2"/>
            </p:cNvCxnSpPr>
            <p:nvPr/>
          </p:nvCxnSpPr>
          <p:spPr>
            <a:xfrm>
              <a:off x="665544" y="4456254"/>
              <a:ext cx="1211477" cy="12985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D451885F-7D41-47E9-9CDD-32C19B6D9705}"/>
                </a:ext>
              </a:extLst>
            </p:cNvPr>
            <p:cNvCxnSpPr>
              <a:cxnSpLocks/>
              <a:stCxn id="48" idx="6"/>
              <a:endCxn id="70" idx="2"/>
            </p:cNvCxnSpPr>
            <p:nvPr/>
          </p:nvCxnSpPr>
          <p:spPr>
            <a:xfrm>
              <a:off x="665544" y="4927922"/>
              <a:ext cx="1211477" cy="8268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765B37EE-5C02-4532-AF99-AD3A82948ADD}"/>
                </a:ext>
              </a:extLst>
            </p:cNvPr>
            <p:cNvCxnSpPr>
              <a:cxnSpLocks/>
              <a:stCxn id="2" idx="6"/>
              <a:endCxn id="69" idx="2"/>
            </p:cNvCxnSpPr>
            <p:nvPr/>
          </p:nvCxnSpPr>
          <p:spPr>
            <a:xfrm>
              <a:off x="665544" y="3512918"/>
              <a:ext cx="1211478" cy="17917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CEE4A17-2B69-42FE-B51B-13BD127D951A}"/>
                </a:ext>
              </a:extLst>
            </p:cNvPr>
            <p:cNvCxnSpPr>
              <a:cxnSpLocks/>
              <a:stCxn id="2" idx="6"/>
              <a:endCxn id="70" idx="2"/>
            </p:cNvCxnSpPr>
            <p:nvPr/>
          </p:nvCxnSpPr>
          <p:spPr>
            <a:xfrm>
              <a:off x="665544" y="3512918"/>
              <a:ext cx="1211477" cy="2241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38E87CAB-76EE-45F6-A789-5DBA43B710D9}"/>
                </a:ext>
              </a:extLst>
            </p:cNvPr>
            <p:cNvCxnSpPr>
              <a:cxnSpLocks/>
              <a:stCxn id="43" idx="6"/>
              <a:endCxn id="55" idx="2"/>
            </p:cNvCxnSpPr>
            <p:nvPr/>
          </p:nvCxnSpPr>
          <p:spPr>
            <a:xfrm flipV="1">
              <a:off x="665544" y="3053894"/>
              <a:ext cx="1211483" cy="9306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AE5D7CC2-A68B-4A0D-A810-5115FDDBD674}"/>
                </a:ext>
              </a:extLst>
            </p:cNvPr>
            <p:cNvCxnSpPr>
              <a:cxnSpLocks/>
              <a:stCxn id="43" idx="6"/>
              <a:endCxn id="70" idx="2"/>
            </p:cNvCxnSpPr>
            <p:nvPr/>
          </p:nvCxnSpPr>
          <p:spPr>
            <a:xfrm>
              <a:off x="665544" y="3984586"/>
              <a:ext cx="1211477" cy="1770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6EA4C9F9-FA07-4F4A-9B90-83FF23E1F8A4}"/>
                </a:ext>
              </a:extLst>
            </p:cNvPr>
            <p:cNvCxnSpPr>
              <a:cxnSpLocks/>
              <a:stCxn id="44" idx="6"/>
              <a:endCxn id="55" idx="2"/>
            </p:cNvCxnSpPr>
            <p:nvPr/>
          </p:nvCxnSpPr>
          <p:spPr>
            <a:xfrm flipV="1">
              <a:off x="665544" y="3053894"/>
              <a:ext cx="1211483" cy="14023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4C11154F-C4E4-4CF0-ADCF-854146B5311A}"/>
                </a:ext>
              </a:extLst>
            </p:cNvPr>
            <p:cNvCxnSpPr>
              <a:cxnSpLocks/>
              <a:stCxn id="44" idx="6"/>
              <a:endCxn id="57" idx="2"/>
            </p:cNvCxnSpPr>
            <p:nvPr/>
          </p:nvCxnSpPr>
          <p:spPr>
            <a:xfrm flipV="1">
              <a:off x="665544" y="3504048"/>
              <a:ext cx="1211482" cy="9522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328E9654-39E5-4AD3-B2B9-0562F3637B24}"/>
                </a:ext>
              </a:extLst>
            </p:cNvPr>
            <p:cNvCxnSpPr>
              <a:cxnSpLocks/>
              <a:stCxn id="48" idx="6"/>
              <a:endCxn id="55" idx="2"/>
            </p:cNvCxnSpPr>
            <p:nvPr/>
          </p:nvCxnSpPr>
          <p:spPr>
            <a:xfrm flipV="1">
              <a:off x="665544" y="3053894"/>
              <a:ext cx="1211483" cy="18740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D47F5F6D-B4D7-4C64-BCA6-4F575A877D8A}"/>
                </a:ext>
              </a:extLst>
            </p:cNvPr>
            <p:cNvCxnSpPr>
              <a:cxnSpLocks/>
              <a:stCxn id="48" idx="6"/>
              <a:endCxn id="57" idx="2"/>
            </p:cNvCxnSpPr>
            <p:nvPr/>
          </p:nvCxnSpPr>
          <p:spPr>
            <a:xfrm flipV="1">
              <a:off x="665544" y="3504048"/>
              <a:ext cx="1211482" cy="14238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DA5F7716-E527-4E14-8F5B-FACA31B8D762}"/>
                </a:ext>
              </a:extLst>
            </p:cNvPr>
            <p:cNvCxnSpPr>
              <a:cxnSpLocks/>
              <a:stCxn id="48" idx="6"/>
              <a:endCxn id="62" idx="2"/>
            </p:cNvCxnSpPr>
            <p:nvPr/>
          </p:nvCxnSpPr>
          <p:spPr>
            <a:xfrm flipV="1">
              <a:off x="665544" y="3954202"/>
              <a:ext cx="1211481" cy="9737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7B96D985-3E51-48C3-A25B-47694856960E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 flipV="1">
              <a:off x="665544" y="4404356"/>
              <a:ext cx="1211480" cy="9737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B533C8A4-DA55-4226-87C2-977AA8AA9DFA}"/>
                </a:ext>
              </a:extLst>
            </p:cNvPr>
            <p:cNvCxnSpPr>
              <a:cxnSpLocks/>
              <a:stCxn id="49" idx="6"/>
              <a:endCxn id="62" idx="2"/>
            </p:cNvCxnSpPr>
            <p:nvPr/>
          </p:nvCxnSpPr>
          <p:spPr>
            <a:xfrm flipV="1">
              <a:off x="665544" y="3954202"/>
              <a:ext cx="1211481" cy="14453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F6ADDC89-3EF7-4872-95DD-B5FEA1CD4D2D}"/>
                </a:ext>
              </a:extLst>
            </p:cNvPr>
            <p:cNvCxnSpPr>
              <a:cxnSpLocks/>
              <a:stCxn id="49" idx="6"/>
              <a:endCxn id="57" idx="2"/>
            </p:cNvCxnSpPr>
            <p:nvPr/>
          </p:nvCxnSpPr>
          <p:spPr>
            <a:xfrm flipV="1">
              <a:off x="665544" y="3504048"/>
              <a:ext cx="1211482" cy="1895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AE06866E-0B7A-40D7-989B-E57E0941C2D4}"/>
                </a:ext>
              </a:extLst>
            </p:cNvPr>
            <p:cNvCxnSpPr>
              <a:cxnSpLocks/>
              <a:stCxn id="49" idx="6"/>
            </p:cNvCxnSpPr>
            <p:nvPr/>
          </p:nvCxnSpPr>
          <p:spPr>
            <a:xfrm flipV="1">
              <a:off x="665544" y="3053894"/>
              <a:ext cx="1211482" cy="23456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B7EC4F4A-BE73-4715-AB8A-340AFCA5A539}"/>
                </a:ext>
              </a:extLst>
            </p:cNvPr>
            <p:cNvSpPr/>
            <p:nvPr/>
          </p:nvSpPr>
          <p:spPr>
            <a:xfrm rot="10800000">
              <a:off x="3343057" y="5151110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8B882ED7-AE22-4D35-AEBC-55B72D62D028}"/>
                </a:ext>
              </a:extLst>
            </p:cNvPr>
            <p:cNvSpPr/>
            <p:nvPr/>
          </p:nvSpPr>
          <p:spPr>
            <a:xfrm rot="10800000">
              <a:off x="3343057" y="4679442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E0DC4BFB-E7A0-4FAF-91E5-391BC1C8F246}"/>
                </a:ext>
              </a:extLst>
            </p:cNvPr>
            <p:cNvSpPr/>
            <p:nvPr/>
          </p:nvSpPr>
          <p:spPr>
            <a:xfrm rot="10800000">
              <a:off x="3343057" y="4207774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F80E94B-7ED8-40B0-ACD9-1EE8942ADE2C}"/>
                </a:ext>
              </a:extLst>
            </p:cNvPr>
            <p:cNvSpPr/>
            <p:nvPr/>
          </p:nvSpPr>
          <p:spPr>
            <a:xfrm rot="10800000">
              <a:off x="3343057" y="3736106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6F1BCDDB-87FD-458A-8EB3-26D65E861A1F}"/>
                </a:ext>
              </a:extLst>
            </p:cNvPr>
            <p:cNvSpPr/>
            <p:nvPr/>
          </p:nvSpPr>
          <p:spPr>
            <a:xfrm rot="10800000">
              <a:off x="3343057" y="3264438"/>
              <a:ext cx="254643" cy="254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8C9300D0-25D7-4948-AA3C-88DC32D03E1A}"/>
                </a:ext>
              </a:extLst>
            </p:cNvPr>
            <p:cNvCxnSpPr>
              <a:stCxn id="151" idx="6"/>
            </p:cNvCxnSpPr>
            <p:nvPr/>
          </p:nvCxnSpPr>
          <p:spPr>
            <a:xfrm rot="10800000" flipV="1">
              <a:off x="2131574" y="5278431"/>
              <a:ext cx="1211483" cy="459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56390BE0-4B46-45EA-8630-2B6B40CB82A4}"/>
                </a:ext>
              </a:extLst>
            </p:cNvPr>
            <p:cNvCxnSpPr/>
            <p:nvPr/>
          </p:nvCxnSpPr>
          <p:spPr>
            <a:xfrm rot="10800000" flipV="1">
              <a:off x="2131580" y="4825196"/>
              <a:ext cx="1211483" cy="459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0DA5B925-1FC2-4949-9AF1-DB94006C9F60}"/>
                </a:ext>
              </a:extLst>
            </p:cNvPr>
            <p:cNvCxnSpPr>
              <a:cxnSpLocks/>
              <a:stCxn id="153" idx="6"/>
            </p:cNvCxnSpPr>
            <p:nvPr/>
          </p:nvCxnSpPr>
          <p:spPr>
            <a:xfrm rot="10800000" flipV="1">
              <a:off x="2131586" y="4335095"/>
              <a:ext cx="1211471" cy="4958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AF728940-24A0-4170-9541-865C2DB585A8}"/>
                </a:ext>
              </a:extLst>
            </p:cNvPr>
            <p:cNvCxnSpPr>
              <a:cxnSpLocks/>
              <a:stCxn id="154" idx="6"/>
            </p:cNvCxnSpPr>
            <p:nvPr/>
          </p:nvCxnSpPr>
          <p:spPr>
            <a:xfrm rot="10800000" flipV="1">
              <a:off x="2131592" y="3863427"/>
              <a:ext cx="1211465" cy="5143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B2B0FC2F-871B-4C1B-A284-52C87499A83F}"/>
                </a:ext>
              </a:extLst>
            </p:cNvPr>
            <p:cNvCxnSpPr>
              <a:cxnSpLocks/>
              <a:stCxn id="155" idx="6"/>
            </p:cNvCxnSpPr>
            <p:nvPr/>
          </p:nvCxnSpPr>
          <p:spPr>
            <a:xfrm rot="10800000" flipV="1">
              <a:off x="2131598" y="3391759"/>
              <a:ext cx="1211459" cy="5327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BBC2570B-80F2-4457-BF50-999C75F3E79B}"/>
                </a:ext>
              </a:extLst>
            </p:cNvPr>
            <p:cNvCxnSpPr>
              <a:cxnSpLocks/>
              <a:stCxn id="151" idx="6"/>
            </p:cNvCxnSpPr>
            <p:nvPr/>
          </p:nvCxnSpPr>
          <p:spPr>
            <a:xfrm rot="10800000" flipV="1">
              <a:off x="2131575" y="5278431"/>
              <a:ext cx="1211482" cy="8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8A6A58F-133A-40D1-9677-C2F7CEC54C4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131575" y="4828277"/>
              <a:ext cx="1211482" cy="8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9DD7AA01-415C-4E38-8C2C-30B78775CC80}"/>
                </a:ext>
              </a:extLst>
            </p:cNvPr>
            <p:cNvCxnSpPr>
              <a:cxnSpLocks/>
              <a:stCxn id="153" idx="6"/>
            </p:cNvCxnSpPr>
            <p:nvPr/>
          </p:nvCxnSpPr>
          <p:spPr>
            <a:xfrm rot="10800000" flipV="1">
              <a:off x="2131575" y="4335095"/>
              <a:ext cx="1211482" cy="518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73096020-E8C3-43DD-88DE-B5399CD629F9}"/>
                </a:ext>
              </a:extLst>
            </p:cNvPr>
            <p:cNvCxnSpPr>
              <a:cxnSpLocks/>
              <a:stCxn id="154" idx="6"/>
            </p:cNvCxnSpPr>
            <p:nvPr/>
          </p:nvCxnSpPr>
          <p:spPr>
            <a:xfrm rot="10800000" flipV="1">
              <a:off x="2131575" y="3863427"/>
              <a:ext cx="1211482" cy="734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431C8B0F-63D4-4343-B48D-B40B9F82571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131579" y="3413406"/>
              <a:ext cx="1211502" cy="732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07E8AD45-6DB7-4A31-A542-FD41924966F4}"/>
                </a:ext>
              </a:extLst>
            </p:cNvPr>
            <p:cNvCxnSpPr>
              <a:cxnSpLocks/>
              <a:stCxn id="151" idx="6"/>
            </p:cNvCxnSpPr>
            <p:nvPr/>
          </p:nvCxnSpPr>
          <p:spPr>
            <a:xfrm rot="10800000">
              <a:off x="2131576" y="4837147"/>
              <a:ext cx="1211481" cy="4412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CF009657-39E0-4ECF-A541-6CFD76C7844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31600" y="4384316"/>
              <a:ext cx="1211481" cy="4412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FE958AE2-AA04-4656-BC07-C525ED75ECCD}"/>
                </a:ext>
              </a:extLst>
            </p:cNvPr>
            <p:cNvCxnSpPr>
              <a:cxnSpLocks/>
              <a:stCxn id="153" idx="6"/>
            </p:cNvCxnSpPr>
            <p:nvPr/>
          </p:nvCxnSpPr>
          <p:spPr>
            <a:xfrm rot="10800000">
              <a:off x="2131624" y="3931485"/>
              <a:ext cx="1211433" cy="4036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502D18A0-E5AB-4889-BC2F-2EE439A11813}"/>
                </a:ext>
              </a:extLst>
            </p:cNvPr>
            <p:cNvCxnSpPr>
              <a:cxnSpLocks/>
              <a:stCxn id="154" idx="6"/>
            </p:cNvCxnSpPr>
            <p:nvPr/>
          </p:nvCxnSpPr>
          <p:spPr>
            <a:xfrm rot="10800000">
              <a:off x="2131579" y="3486685"/>
              <a:ext cx="1211478" cy="3767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9AD29562-D473-4CC7-8A32-0C665A77F37C}"/>
                </a:ext>
              </a:extLst>
            </p:cNvPr>
            <p:cNvCxnSpPr>
              <a:cxnSpLocks/>
              <a:stCxn id="155" idx="6"/>
            </p:cNvCxnSpPr>
            <p:nvPr/>
          </p:nvCxnSpPr>
          <p:spPr>
            <a:xfrm rot="10800000">
              <a:off x="2131580" y="3036531"/>
              <a:ext cx="1211477" cy="3552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B9298CA-6EE4-4633-8B0A-6B6B6C55D369}"/>
                </a:ext>
              </a:extLst>
            </p:cNvPr>
            <p:cNvCxnSpPr>
              <a:cxnSpLocks/>
              <a:stCxn id="151" idx="6"/>
            </p:cNvCxnSpPr>
            <p:nvPr/>
          </p:nvCxnSpPr>
          <p:spPr>
            <a:xfrm rot="10800000">
              <a:off x="2131577" y="4386993"/>
              <a:ext cx="1211480" cy="8914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D1850656-743B-4E61-AFA5-6D17DEEA010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31601" y="3941275"/>
              <a:ext cx="1211480" cy="8914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280048FD-30A1-4678-9B5C-CE3FE4B71885}"/>
                </a:ext>
              </a:extLst>
            </p:cNvPr>
            <p:cNvCxnSpPr>
              <a:cxnSpLocks/>
              <a:stCxn id="153" idx="6"/>
            </p:cNvCxnSpPr>
            <p:nvPr/>
          </p:nvCxnSpPr>
          <p:spPr>
            <a:xfrm rot="10800000">
              <a:off x="2131579" y="3486685"/>
              <a:ext cx="1211478" cy="8484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FDA7D68A-4AEA-4BC5-9C75-A24A64120411}"/>
                </a:ext>
              </a:extLst>
            </p:cNvPr>
            <p:cNvCxnSpPr>
              <a:cxnSpLocks/>
              <a:stCxn id="154" idx="6"/>
            </p:cNvCxnSpPr>
            <p:nvPr/>
          </p:nvCxnSpPr>
          <p:spPr>
            <a:xfrm rot="10800000">
              <a:off x="2131580" y="3036531"/>
              <a:ext cx="1211477" cy="8268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61AE1BBB-B543-418B-935C-E7168791281F}"/>
                </a:ext>
              </a:extLst>
            </p:cNvPr>
            <p:cNvCxnSpPr>
              <a:cxnSpLocks/>
              <a:stCxn id="151" idx="6"/>
            </p:cNvCxnSpPr>
            <p:nvPr/>
          </p:nvCxnSpPr>
          <p:spPr>
            <a:xfrm rot="10800000">
              <a:off x="2131578" y="3936839"/>
              <a:ext cx="1211479" cy="1341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FE80BE30-1B49-4081-9DAE-946B8C71D8D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31624" y="3502883"/>
              <a:ext cx="1211479" cy="1341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4DD71D1-A028-443B-8332-728C4EF862D6}"/>
                </a:ext>
              </a:extLst>
            </p:cNvPr>
            <p:cNvCxnSpPr>
              <a:cxnSpLocks/>
              <a:stCxn id="153" idx="6"/>
            </p:cNvCxnSpPr>
            <p:nvPr/>
          </p:nvCxnSpPr>
          <p:spPr>
            <a:xfrm rot="10800000">
              <a:off x="2131580" y="3036531"/>
              <a:ext cx="1211477" cy="12985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3180FCBD-742C-4BD1-AE86-DC2D5D1AE4E8}"/>
                </a:ext>
              </a:extLst>
            </p:cNvPr>
            <p:cNvCxnSpPr>
              <a:cxnSpLocks/>
              <a:stCxn id="154" idx="6"/>
            </p:cNvCxnSpPr>
            <p:nvPr/>
          </p:nvCxnSpPr>
          <p:spPr>
            <a:xfrm rot="10800000">
              <a:off x="2131580" y="3036531"/>
              <a:ext cx="1211477" cy="8268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5F05CDA-5EF1-43E5-956A-DFEE34FDC5E6}"/>
                </a:ext>
              </a:extLst>
            </p:cNvPr>
            <p:cNvCxnSpPr>
              <a:cxnSpLocks/>
              <a:stCxn id="151" idx="6"/>
            </p:cNvCxnSpPr>
            <p:nvPr/>
          </p:nvCxnSpPr>
          <p:spPr>
            <a:xfrm rot="10800000">
              <a:off x="2131579" y="3486685"/>
              <a:ext cx="1211478" cy="17917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DC7EA5DA-AF93-4B2B-BFE3-E29EDCFFA5CD}"/>
                </a:ext>
              </a:extLst>
            </p:cNvPr>
            <p:cNvCxnSpPr>
              <a:cxnSpLocks/>
              <a:stCxn id="151" idx="6"/>
            </p:cNvCxnSpPr>
            <p:nvPr/>
          </p:nvCxnSpPr>
          <p:spPr>
            <a:xfrm rot="10800000">
              <a:off x="2131580" y="3036531"/>
              <a:ext cx="1211477" cy="2241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8BEAF73-703A-41FF-9EA8-1185324D0626}"/>
                </a:ext>
              </a:extLst>
            </p:cNvPr>
            <p:cNvCxnSpPr>
              <a:cxnSpLocks/>
              <a:stCxn id="152" idx="6"/>
            </p:cNvCxnSpPr>
            <p:nvPr/>
          </p:nvCxnSpPr>
          <p:spPr>
            <a:xfrm rot="10800000" flipV="1">
              <a:off x="2131574" y="4806763"/>
              <a:ext cx="1211483" cy="9306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B774D51B-EF1A-48F3-830C-EE362C5B0E1F}"/>
                </a:ext>
              </a:extLst>
            </p:cNvPr>
            <p:cNvCxnSpPr>
              <a:cxnSpLocks/>
              <a:stCxn id="152" idx="6"/>
            </p:cNvCxnSpPr>
            <p:nvPr/>
          </p:nvCxnSpPr>
          <p:spPr>
            <a:xfrm rot="10800000">
              <a:off x="2131580" y="3036531"/>
              <a:ext cx="1211477" cy="1770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104CB856-707B-46A9-BAB1-553F8E6EC5A4}"/>
                </a:ext>
              </a:extLst>
            </p:cNvPr>
            <p:cNvCxnSpPr>
              <a:cxnSpLocks/>
              <a:stCxn id="153" idx="6"/>
            </p:cNvCxnSpPr>
            <p:nvPr/>
          </p:nvCxnSpPr>
          <p:spPr>
            <a:xfrm rot="10800000" flipV="1">
              <a:off x="2131574" y="4335095"/>
              <a:ext cx="1211483" cy="14023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E33693B5-823E-4316-95CC-8A43D5BA35C9}"/>
                </a:ext>
              </a:extLst>
            </p:cNvPr>
            <p:cNvCxnSpPr>
              <a:cxnSpLocks/>
              <a:stCxn id="153" idx="6"/>
            </p:cNvCxnSpPr>
            <p:nvPr/>
          </p:nvCxnSpPr>
          <p:spPr>
            <a:xfrm rot="10800000" flipV="1">
              <a:off x="2131575" y="4335095"/>
              <a:ext cx="1211482" cy="9522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8AB7F5A2-3786-4F50-8664-9D42E5B7FE19}"/>
                </a:ext>
              </a:extLst>
            </p:cNvPr>
            <p:cNvCxnSpPr>
              <a:cxnSpLocks/>
              <a:stCxn id="154" idx="6"/>
            </p:cNvCxnSpPr>
            <p:nvPr/>
          </p:nvCxnSpPr>
          <p:spPr>
            <a:xfrm rot="10800000" flipV="1">
              <a:off x="2131574" y="3863427"/>
              <a:ext cx="1211483" cy="18740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28B809B8-758B-49B9-A7AE-76156E916E84}"/>
                </a:ext>
              </a:extLst>
            </p:cNvPr>
            <p:cNvCxnSpPr>
              <a:cxnSpLocks/>
              <a:stCxn id="154" idx="6"/>
            </p:cNvCxnSpPr>
            <p:nvPr/>
          </p:nvCxnSpPr>
          <p:spPr>
            <a:xfrm rot="10800000" flipV="1">
              <a:off x="2131575" y="3863427"/>
              <a:ext cx="1211482" cy="14238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97A3B9E7-BBA4-46BE-8698-4DD96FEC4BC2}"/>
                </a:ext>
              </a:extLst>
            </p:cNvPr>
            <p:cNvCxnSpPr>
              <a:cxnSpLocks/>
              <a:stCxn id="154" idx="6"/>
            </p:cNvCxnSpPr>
            <p:nvPr/>
          </p:nvCxnSpPr>
          <p:spPr>
            <a:xfrm rot="10800000" flipV="1">
              <a:off x="2131576" y="3863427"/>
              <a:ext cx="1211481" cy="9737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FC38B1DF-2771-4000-B427-253BECB92DE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131577" y="3413273"/>
              <a:ext cx="1211480" cy="9737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760B2F3E-3A58-469E-AEAE-FA05D0897B78}"/>
                </a:ext>
              </a:extLst>
            </p:cNvPr>
            <p:cNvCxnSpPr>
              <a:cxnSpLocks/>
              <a:stCxn id="155" idx="6"/>
            </p:cNvCxnSpPr>
            <p:nvPr/>
          </p:nvCxnSpPr>
          <p:spPr>
            <a:xfrm rot="10800000" flipV="1">
              <a:off x="2131576" y="3391759"/>
              <a:ext cx="1211481" cy="14453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DCA36433-AD47-440A-AB81-B92BEBE781C5}"/>
                </a:ext>
              </a:extLst>
            </p:cNvPr>
            <p:cNvCxnSpPr>
              <a:cxnSpLocks/>
              <a:stCxn id="155" idx="6"/>
            </p:cNvCxnSpPr>
            <p:nvPr/>
          </p:nvCxnSpPr>
          <p:spPr>
            <a:xfrm rot="10800000" flipV="1">
              <a:off x="2131575" y="3391759"/>
              <a:ext cx="1211482" cy="1895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E9F27C5B-CC88-46FB-8218-709EC1F0361F}"/>
                </a:ext>
              </a:extLst>
            </p:cNvPr>
            <p:cNvCxnSpPr>
              <a:cxnSpLocks/>
              <a:stCxn id="155" idx="6"/>
            </p:cNvCxnSpPr>
            <p:nvPr/>
          </p:nvCxnSpPr>
          <p:spPr>
            <a:xfrm rot="10800000" flipV="1">
              <a:off x="2131575" y="3391759"/>
              <a:ext cx="1211482" cy="23456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7F92A858-11C3-42C2-8AC3-D7EEDB47E8B6}"/>
                </a:ext>
              </a:extLst>
            </p:cNvPr>
            <p:cNvSpPr/>
            <p:nvPr/>
          </p:nvSpPr>
          <p:spPr>
            <a:xfrm rot="10800000">
              <a:off x="4803396" y="4679442"/>
              <a:ext cx="254643" cy="25464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D9416678-18A3-483E-8E20-6CB09DD93D16}"/>
                </a:ext>
              </a:extLst>
            </p:cNvPr>
            <p:cNvSpPr/>
            <p:nvPr/>
          </p:nvSpPr>
          <p:spPr>
            <a:xfrm rot="10800000">
              <a:off x="4803396" y="4207774"/>
              <a:ext cx="254643" cy="25464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57ED3E34-32EF-4E17-8329-49F6191083FD}"/>
                </a:ext>
              </a:extLst>
            </p:cNvPr>
            <p:cNvSpPr/>
            <p:nvPr/>
          </p:nvSpPr>
          <p:spPr>
            <a:xfrm rot="10800000">
              <a:off x="4803396" y="3736106"/>
              <a:ext cx="254643" cy="25464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7AF370ED-9232-4691-B018-8D2C2EEC6027}"/>
                </a:ext>
              </a:extLst>
            </p:cNvPr>
            <p:cNvCxnSpPr>
              <a:cxnSpLocks/>
              <a:stCxn id="196" idx="6"/>
              <a:endCxn id="155" idx="2"/>
            </p:cNvCxnSpPr>
            <p:nvPr/>
          </p:nvCxnSpPr>
          <p:spPr>
            <a:xfrm flipH="1" flipV="1">
              <a:off x="3597700" y="3391759"/>
              <a:ext cx="1205696" cy="471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888FB369-A781-4C44-8106-296176406B5B}"/>
                </a:ext>
              </a:extLst>
            </p:cNvPr>
            <p:cNvCxnSpPr>
              <a:cxnSpLocks/>
              <a:stCxn id="195" idx="6"/>
              <a:endCxn id="155" idx="2"/>
            </p:cNvCxnSpPr>
            <p:nvPr/>
          </p:nvCxnSpPr>
          <p:spPr>
            <a:xfrm flipH="1" flipV="1">
              <a:off x="3597700" y="3391759"/>
              <a:ext cx="1205696" cy="943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83B1ACED-EABC-4226-8AA2-EBD9D6D38DEF}"/>
                </a:ext>
              </a:extLst>
            </p:cNvPr>
            <p:cNvCxnSpPr>
              <a:cxnSpLocks/>
              <a:stCxn id="194" idx="6"/>
            </p:cNvCxnSpPr>
            <p:nvPr/>
          </p:nvCxnSpPr>
          <p:spPr>
            <a:xfrm flipH="1" flipV="1">
              <a:off x="3597700" y="3391759"/>
              <a:ext cx="1205696" cy="14150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B3D31026-7C44-44FA-A282-41B489F0BCFC}"/>
                </a:ext>
              </a:extLst>
            </p:cNvPr>
            <p:cNvCxnSpPr>
              <a:cxnSpLocks/>
              <a:stCxn id="196" idx="6"/>
              <a:endCxn id="154" idx="2"/>
            </p:cNvCxnSpPr>
            <p:nvPr/>
          </p:nvCxnSpPr>
          <p:spPr>
            <a:xfrm flipH="1">
              <a:off x="3597700" y="3863427"/>
              <a:ext cx="12056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9ABA410A-6BF0-49E6-8958-8B677CAAE3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7700" y="4335095"/>
              <a:ext cx="12056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B154D80-9DCB-4CA1-9214-3F35A2E57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7700" y="4806763"/>
              <a:ext cx="12056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EBC4BEF4-80D8-4676-A0C2-DB1B1C0F4758}"/>
                </a:ext>
              </a:extLst>
            </p:cNvPr>
            <p:cNvCxnSpPr>
              <a:cxnSpLocks/>
              <a:stCxn id="194" idx="6"/>
              <a:endCxn id="153" idx="2"/>
            </p:cNvCxnSpPr>
            <p:nvPr/>
          </p:nvCxnSpPr>
          <p:spPr>
            <a:xfrm flipH="1" flipV="1">
              <a:off x="3597700" y="4335095"/>
              <a:ext cx="1205696" cy="471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537CE50B-21DC-49FB-AA72-38731BF233BA}"/>
                </a:ext>
              </a:extLst>
            </p:cNvPr>
            <p:cNvCxnSpPr>
              <a:cxnSpLocks/>
              <a:stCxn id="194" idx="6"/>
              <a:endCxn id="154" idx="2"/>
            </p:cNvCxnSpPr>
            <p:nvPr/>
          </p:nvCxnSpPr>
          <p:spPr>
            <a:xfrm flipH="1" flipV="1">
              <a:off x="3597700" y="3863427"/>
              <a:ext cx="1205696" cy="943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6210B79D-5B0D-4040-9E84-1799B906D9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700" y="3863427"/>
              <a:ext cx="1205696" cy="943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83F5B569-1787-413D-9C82-722ED226E8F7}"/>
                </a:ext>
              </a:extLst>
            </p:cNvPr>
            <p:cNvCxnSpPr>
              <a:cxnSpLocks/>
              <a:stCxn id="195" idx="6"/>
              <a:endCxn id="154" idx="2"/>
            </p:cNvCxnSpPr>
            <p:nvPr/>
          </p:nvCxnSpPr>
          <p:spPr>
            <a:xfrm flipH="1" flipV="1">
              <a:off x="3597700" y="3863427"/>
              <a:ext cx="1205696" cy="471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A71A527B-0D66-4065-A20D-8C4382553978}"/>
                </a:ext>
              </a:extLst>
            </p:cNvPr>
            <p:cNvCxnSpPr>
              <a:cxnSpLocks/>
              <a:stCxn id="196" idx="6"/>
              <a:endCxn id="152" idx="2"/>
            </p:cNvCxnSpPr>
            <p:nvPr/>
          </p:nvCxnSpPr>
          <p:spPr>
            <a:xfrm flipH="1">
              <a:off x="3597700" y="3863427"/>
              <a:ext cx="1205696" cy="943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25F7FFC5-EFDB-4AD9-B39B-7900EE42E4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1997" y="4328773"/>
              <a:ext cx="1205696" cy="943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63D0D2DE-F42E-47DB-9CA6-F230A61CD9A9}"/>
                </a:ext>
              </a:extLst>
            </p:cNvPr>
            <p:cNvCxnSpPr>
              <a:cxnSpLocks/>
              <a:stCxn id="195" idx="6"/>
              <a:endCxn id="152" idx="2"/>
            </p:cNvCxnSpPr>
            <p:nvPr/>
          </p:nvCxnSpPr>
          <p:spPr>
            <a:xfrm flipH="1">
              <a:off x="3597700" y="4335095"/>
              <a:ext cx="1205696" cy="471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BF15539E-651B-4747-A26B-56BBDDDDB9D3}"/>
                </a:ext>
              </a:extLst>
            </p:cNvPr>
            <p:cNvCxnSpPr>
              <a:cxnSpLocks/>
              <a:stCxn id="194" idx="6"/>
              <a:endCxn id="151" idx="2"/>
            </p:cNvCxnSpPr>
            <p:nvPr/>
          </p:nvCxnSpPr>
          <p:spPr>
            <a:xfrm flipH="1">
              <a:off x="3597700" y="4806763"/>
              <a:ext cx="1205696" cy="471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66C53CEB-670A-4CA4-B37E-285CA86B4D17}"/>
                </a:ext>
              </a:extLst>
            </p:cNvPr>
            <p:cNvCxnSpPr>
              <a:cxnSpLocks/>
              <a:stCxn id="196" idx="6"/>
              <a:endCxn id="151" idx="2"/>
            </p:cNvCxnSpPr>
            <p:nvPr/>
          </p:nvCxnSpPr>
          <p:spPr>
            <a:xfrm flipH="1">
              <a:off x="3597700" y="3863427"/>
              <a:ext cx="1205696" cy="14150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57A290FD-8533-4FCE-8045-370D83854685}"/>
                </a:ext>
              </a:extLst>
            </p:cNvPr>
            <p:cNvSpPr txBox="1"/>
            <p:nvPr/>
          </p:nvSpPr>
          <p:spPr>
            <a:xfrm>
              <a:off x="1710448" y="6114754"/>
              <a:ext cx="2053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dirty="0"/>
                <a:t>Drop Connect </a:t>
              </a:r>
              <a:r>
                <a:rPr lang="ko-KR" altLang="en-US" sz="1400" b="1" i="1" dirty="0"/>
                <a:t>적용 전</a:t>
              </a:r>
            </a:p>
          </p:txBody>
        </p:sp>
      </p:grpSp>
      <p:sp>
        <p:nvSpPr>
          <p:cNvPr id="198" name="타원 197">
            <a:extLst>
              <a:ext uri="{FF2B5EF4-FFF2-40B4-BE49-F238E27FC236}">
                <a16:creationId xmlns:a16="http://schemas.microsoft.com/office/drawing/2014/main" id="{DD184A75-83E5-4E34-8F95-491D88AB36A4}"/>
              </a:ext>
            </a:extLst>
          </p:cNvPr>
          <p:cNvSpPr/>
          <p:nvPr/>
        </p:nvSpPr>
        <p:spPr>
          <a:xfrm>
            <a:off x="6989541" y="3385596"/>
            <a:ext cx="254643" cy="254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BF45723A-BFC1-4F65-851D-6F0158AE3CD4}"/>
              </a:ext>
            </a:extLst>
          </p:cNvPr>
          <p:cNvSpPr/>
          <p:nvPr/>
        </p:nvSpPr>
        <p:spPr>
          <a:xfrm>
            <a:off x="6989541" y="3857264"/>
            <a:ext cx="254643" cy="254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50A08F3-64BE-4782-9EBC-B75BC87F63FB}"/>
              </a:ext>
            </a:extLst>
          </p:cNvPr>
          <p:cNvSpPr/>
          <p:nvPr/>
        </p:nvSpPr>
        <p:spPr>
          <a:xfrm>
            <a:off x="6989541" y="4328932"/>
            <a:ext cx="254643" cy="254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F24C417B-D603-48AA-A186-6B264A7D98D9}"/>
              </a:ext>
            </a:extLst>
          </p:cNvPr>
          <p:cNvSpPr/>
          <p:nvPr/>
        </p:nvSpPr>
        <p:spPr>
          <a:xfrm>
            <a:off x="6989541" y="4800600"/>
            <a:ext cx="254643" cy="254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18CA2A91-D6F8-4E19-A547-B6CBE60C3B7E}"/>
              </a:ext>
            </a:extLst>
          </p:cNvPr>
          <p:cNvSpPr/>
          <p:nvPr/>
        </p:nvSpPr>
        <p:spPr>
          <a:xfrm>
            <a:off x="6989541" y="5272268"/>
            <a:ext cx="254643" cy="254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A78CC85A-88C6-44ED-9666-14000AC45946}"/>
              </a:ext>
            </a:extLst>
          </p:cNvPr>
          <p:cNvSpPr/>
          <p:nvPr/>
        </p:nvSpPr>
        <p:spPr>
          <a:xfrm>
            <a:off x="8455667" y="2926572"/>
            <a:ext cx="254643" cy="2546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005331FB-0B68-48CF-8F5B-A182818D8C7B}"/>
              </a:ext>
            </a:extLst>
          </p:cNvPr>
          <p:cNvSpPr/>
          <p:nvPr/>
        </p:nvSpPr>
        <p:spPr>
          <a:xfrm>
            <a:off x="8455666" y="3376726"/>
            <a:ext cx="254643" cy="2546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C16D6EAD-1C78-46DD-951F-55F696D3C5AE}"/>
              </a:ext>
            </a:extLst>
          </p:cNvPr>
          <p:cNvSpPr/>
          <p:nvPr/>
        </p:nvSpPr>
        <p:spPr>
          <a:xfrm>
            <a:off x="8455665" y="3826880"/>
            <a:ext cx="254643" cy="2546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A02E709A-FB82-452D-B293-72ABF8DB6D7F}"/>
              </a:ext>
            </a:extLst>
          </p:cNvPr>
          <p:cNvSpPr/>
          <p:nvPr/>
        </p:nvSpPr>
        <p:spPr>
          <a:xfrm>
            <a:off x="8455664" y="4277034"/>
            <a:ext cx="254643" cy="2546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ABFD3AE4-C262-475F-87BA-C280838ECEC4}"/>
              </a:ext>
            </a:extLst>
          </p:cNvPr>
          <p:cNvSpPr/>
          <p:nvPr/>
        </p:nvSpPr>
        <p:spPr>
          <a:xfrm>
            <a:off x="8455663" y="4727188"/>
            <a:ext cx="254643" cy="2546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96EE8F54-09B9-436B-A336-10940030E079}"/>
              </a:ext>
            </a:extLst>
          </p:cNvPr>
          <p:cNvSpPr/>
          <p:nvPr/>
        </p:nvSpPr>
        <p:spPr>
          <a:xfrm>
            <a:off x="8455662" y="5177342"/>
            <a:ext cx="254643" cy="2546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081E126D-4741-4DC1-B324-C98F66B26CB1}"/>
              </a:ext>
            </a:extLst>
          </p:cNvPr>
          <p:cNvSpPr/>
          <p:nvPr/>
        </p:nvSpPr>
        <p:spPr>
          <a:xfrm>
            <a:off x="8455661" y="5627496"/>
            <a:ext cx="254643" cy="2546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81C0E8BC-6CC1-4767-9373-AFFD61223CDC}"/>
              </a:ext>
            </a:extLst>
          </p:cNvPr>
          <p:cNvCxnSpPr>
            <a:cxnSpLocks/>
            <a:stCxn id="198" idx="6"/>
            <a:endCxn id="206" idx="2"/>
          </p:cNvCxnSpPr>
          <p:nvPr/>
        </p:nvCxnSpPr>
        <p:spPr>
          <a:xfrm flipV="1">
            <a:off x="7244184" y="3053894"/>
            <a:ext cx="1211483" cy="459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A232C03C-70C4-4A83-A69C-505F4964DBB6}"/>
              </a:ext>
            </a:extLst>
          </p:cNvPr>
          <p:cNvCxnSpPr>
            <a:cxnSpLocks/>
            <a:stCxn id="201" idx="6"/>
          </p:cNvCxnSpPr>
          <p:nvPr/>
        </p:nvCxnSpPr>
        <p:spPr>
          <a:xfrm flipV="1">
            <a:off x="7244184" y="3960364"/>
            <a:ext cx="1211471" cy="49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3372EA52-86EB-41C7-A54C-EA1461C6517B}"/>
              </a:ext>
            </a:extLst>
          </p:cNvPr>
          <p:cNvCxnSpPr>
            <a:cxnSpLocks/>
            <a:stCxn id="202" idx="6"/>
          </p:cNvCxnSpPr>
          <p:nvPr/>
        </p:nvCxnSpPr>
        <p:spPr>
          <a:xfrm flipV="1">
            <a:off x="7244184" y="4413599"/>
            <a:ext cx="1211465" cy="5143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24787D01-723D-4714-B3DC-5B46805ADE69}"/>
              </a:ext>
            </a:extLst>
          </p:cNvPr>
          <p:cNvCxnSpPr>
            <a:cxnSpLocks/>
            <a:stCxn id="204" idx="6"/>
          </p:cNvCxnSpPr>
          <p:nvPr/>
        </p:nvCxnSpPr>
        <p:spPr>
          <a:xfrm flipV="1">
            <a:off x="7244184" y="4866834"/>
            <a:ext cx="1211459" cy="532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3148935C-9653-4E0F-A9C4-C55D1A8625EA}"/>
              </a:ext>
            </a:extLst>
          </p:cNvPr>
          <p:cNvCxnSpPr>
            <a:cxnSpLocks/>
            <a:endCxn id="215" idx="2"/>
          </p:cNvCxnSpPr>
          <p:nvPr/>
        </p:nvCxnSpPr>
        <p:spPr>
          <a:xfrm flipV="1">
            <a:off x="7244160" y="5304664"/>
            <a:ext cx="1211502" cy="732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>
            <a:extLst>
              <a:ext uri="{FF2B5EF4-FFF2-40B4-BE49-F238E27FC236}">
                <a16:creationId xmlns:a16="http://schemas.microsoft.com/office/drawing/2014/main" id="{D40BFAEA-99B7-4B37-8215-56C6DD64CACE}"/>
              </a:ext>
            </a:extLst>
          </p:cNvPr>
          <p:cNvCxnSpPr>
            <a:cxnSpLocks/>
            <a:stCxn id="198" idx="6"/>
            <a:endCxn id="211" idx="2"/>
          </p:cNvCxnSpPr>
          <p:nvPr/>
        </p:nvCxnSpPr>
        <p:spPr>
          <a:xfrm>
            <a:off x="7244184" y="3512918"/>
            <a:ext cx="1211481" cy="441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D0F6C602-3C8C-4C7A-9171-DA43CFE9BB55}"/>
              </a:ext>
            </a:extLst>
          </p:cNvPr>
          <p:cNvCxnSpPr>
            <a:cxnSpLocks/>
            <a:stCxn id="202" idx="6"/>
            <a:endCxn id="215" idx="2"/>
          </p:cNvCxnSpPr>
          <p:nvPr/>
        </p:nvCxnSpPr>
        <p:spPr>
          <a:xfrm>
            <a:off x="7244184" y="4927922"/>
            <a:ext cx="1211478" cy="3767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2B554AE5-DA81-4B66-B175-58D69CB0D616}"/>
              </a:ext>
            </a:extLst>
          </p:cNvPr>
          <p:cNvCxnSpPr>
            <a:cxnSpLocks/>
            <a:stCxn id="204" idx="6"/>
            <a:endCxn id="217" idx="2"/>
          </p:cNvCxnSpPr>
          <p:nvPr/>
        </p:nvCxnSpPr>
        <p:spPr>
          <a:xfrm>
            <a:off x="7244184" y="5399590"/>
            <a:ext cx="1211477" cy="355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7F2E4711-226B-480C-9841-9A3CB83A3CED}"/>
              </a:ext>
            </a:extLst>
          </p:cNvPr>
          <p:cNvCxnSpPr>
            <a:cxnSpLocks/>
          </p:cNvCxnSpPr>
          <p:nvPr/>
        </p:nvCxnSpPr>
        <p:spPr>
          <a:xfrm>
            <a:off x="7244160" y="3958636"/>
            <a:ext cx="1211480" cy="89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F3C37BAA-4F73-49CB-B5F3-24FC91A674C4}"/>
              </a:ext>
            </a:extLst>
          </p:cNvPr>
          <p:cNvCxnSpPr>
            <a:cxnSpLocks/>
            <a:stCxn id="202" idx="6"/>
            <a:endCxn id="217" idx="2"/>
          </p:cNvCxnSpPr>
          <p:nvPr/>
        </p:nvCxnSpPr>
        <p:spPr>
          <a:xfrm>
            <a:off x="7244184" y="4927922"/>
            <a:ext cx="1211477" cy="8268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>
            <a:extLst>
              <a:ext uri="{FF2B5EF4-FFF2-40B4-BE49-F238E27FC236}">
                <a16:creationId xmlns:a16="http://schemas.microsoft.com/office/drawing/2014/main" id="{F6119354-93EF-4214-831B-5BF7B7A9C980}"/>
              </a:ext>
            </a:extLst>
          </p:cNvPr>
          <p:cNvCxnSpPr>
            <a:cxnSpLocks/>
            <a:stCxn id="202" idx="6"/>
            <a:endCxn id="217" idx="2"/>
          </p:cNvCxnSpPr>
          <p:nvPr/>
        </p:nvCxnSpPr>
        <p:spPr>
          <a:xfrm>
            <a:off x="7244184" y="4927922"/>
            <a:ext cx="1211477" cy="8268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9AB8EA6C-69D0-4B6D-AA54-0F354E9325B9}"/>
              </a:ext>
            </a:extLst>
          </p:cNvPr>
          <p:cNvCxnSpPr>
            <a:cxnSpLocks/>
            <a:stCxn id="198" idx="6"/>
            <a:endCxn id="215" idx="2"/>
          </p:cNvCxnSpPr>
          <p:nvPr/>
        </p:nvCxnSpPr>
        <p:spPr>
          <a:xfrm>
            <a:off x="7244184" y="3512918"/>
            <a:ext cx="1211478" cy="17917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>
            <a:extLst>
              <a:ext uri="{FF2B5EF4-FFF2-40B4-BE49-F238E27FC236}">
                <a16:creationId xmlns:a16="http://schemas.microsoft.com/office/drawing/2014/main" id="{54593306-5C77-48AD-9B37-69FCC3E89AE4}"/>
              </a:ext>
            </a:extLst>
          </p:cNvPr>
          <p:cNvCxnSpPr>
            <a:cxnSpLocks/>
            <a:stCxn id="199" idx="6"/>
            <a:endCxn id="206" idx="2"/>
          </p:cNvCxnSpPr>
          <p:nvPr/>
        </p:nvCxnSpPr>
        <p:spPr>
          <a:xfrm flipV="1">
            <a:off x="7244184" y="3053894"/>
            <a:ext cx="1211483" cy="93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>
            <a:extLst>
              <a:ext uri="{FF2B5EF4-FFF2-40B4-BE49-F238E27FC236}">
                <a16:creationId xmlns:a16="http://schemas.microsoft.com/office/drawing/2014/main" id="{D27F6F50-FDF0-4F79-8BE5-2A7D9B9CECAE}"/>
              </a:ext>
            </a:extLst>
          </p:cNvPr>
          <p:cNvCxnSpPr>
            <a:cxnSpLocks/>
            <a:stCxn id="204" idx="6"/>
            <a:endCxn id="207" idx="2"/>
          </p:cNvCxnSpPr>
          <p:nvPr/>
        </p:nvCxnSpPr>
        <p:spPr>
          <a:xfrm flipV="1">
            <a:off x="7244184" y="3504048"/>
            <a:ext cx="1211482" cy="1895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타원 297">
            <a:extLst>
              <a:ext uri="{FF2B5EF4-FFF2-40B4-BE49-F238E27FC236}">
                <a16:creationId xmlns:a16="http://schemas.microsoft.com/office/drawing/2014/main" id="{32064726-9E1A-4FF9-9D7C-86B4F91E212D}"/>
              </a:ext>
            </a:extLst>
          </p:cNvPr>
          <p:cNvSpPr/>
          <p:nvPr/>
        </p:nvSpPr>
        <p:spPr>
          <a:xfrm rot="10800000">
            <a:off x="9921697" y="5151110"/>
            <a:ext cx="254643" cy="2546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C8785204-4DCB-41A7-89FD-6343521BDCD4}"/>
              </a:ext>
            </a:extLst>
          </p:cNvPr>
          <p:cNvSpPr/>
          <p:nvPr/>
        </p:nvSpPr>
        <p:spPr>
          <a:xfrm rot="10800000">
            <a:off x="9921697" y="4679442"/>
            <a:ext cx="254643" cy="2546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78DD63A6-D36D-4F05-BE6E-0B330FFD3D4A}"/>
              </a:ext>
            </a:extLst>
          </p:cNvPr>
          <p:cNvSpPr/>
          <p:nvPr/>
        </p:nvSpPr>
        <p:spPr>
          <a:xfrm rot="10800000">
            <a:off x="9921697" y="4207774"/>
            <a:ext cx="254643" cy="2546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9563DCE4-1185-4CF8-A01F-3472033823BA}"/>
              </a:ext>
            </a:extLst>
          </p:cNvPr>
          <p:cNvSpPr/>
          <p:nvPr/>
        </p:nvSpPr>
        <p:spPr>
          <a:xfrm rot="10800000">
            <a:off x="9921697" y="3736106"/>
            <a:ext cx="254643" cy="2546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DDEB87AC-2C3B-4BF1-AB7D-74E1E1982E4C}"/>
              </a:ext>
            </a:extLst>
          </p:cNvPr>
          <p:cNvSpPr/>
          <p:nvPr/>
        </p:nvSpPr>
        <p:spPr>
          <a:xfrm rot="10800000">
            <a:off x="9921697" y="3264438"/>
            <a:ext cx="254643" cy="2546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6" name="직선 연결선 305">
            <a:extLst>
              <a:ext uri="{FF2B5EF4-FFF2-40B4-BE49-F238E27FC236}">
                <a16:creationId xmlns:a16="http://schemas.microsoft.com/office/drawing/2014/main" id="{287E0086-E0F6-457B-AA36-DE7EDA63BD0E}"/>
              </a:ext>
            </a:extLst>
          </p:cNvPr>
          <p:cNvCxnSpPr>
            <a:cxnSpLocks/>
            <a:stCxn id="298" idx="6"/>
          </p:cNvCxnSpPr>
          <p:nvPr/>
        </p:nvCxnSpPr>
        <p:spPr>
          <a:xfrm rot="10800000" flipV="1">
            <a:off x="8710214" y="5278431"/>
            <a:ext cx="1211483" cy="459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70443C7A-7834-4B04-B18C-7C0ACEFA15AE}"/>
              </a:ext>
            </a:extLst>
          </p:cNvPr>
          <p:cNvCxnSpPr/>
          <p:nvPr/>
        </p:nvCxnSpPr>
        <p:spPr>
          <a:xfrm rot="10800000" flipV="1">
            <a:off x="8710220" y="4825196"/>
            <a:ext cx="1211483" cy="459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>
            <a:extLst>
              <a:ext uri="{FF2B5EF4-FFF2-40B4-BE49-F238E27FC236}">
                <a16:creationId xmlns:a16="http://schemas.microsoft.com/office/drawing/2014/main" id="{58E7D5F5-1602-4CB0-B8DB-9A2DAB205F91}"/>
              </a:ext>
            </a:extLst>
          </p:cNvPr>
          <p:cNvCxnSpPr>
            <a:cxnSpLocks/>
            <a:stCxn id="301" idx="6"/>
          </p:cNvCxnSpPr>
          <p:nvPr/>
        </p:nvCxnSpPr>
        <p:spPr>
          <a:xfrm rot="10800000" flipV="1">
            <a:off x="8710226" y="4335095"/>
            <a:ext cx="1211471" cy="49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>
            <a:extLst>
              <a:ext uri="{FF2B5EF4-FFF2-40B4-BE49-F238E27FC236}">
                <a16:creationId xmlns:a16="http://schemas.microsoft.com/office/drawing/2014/main" id="{90B33A10-3551-432B-BC95-9EA4859E41FD}"/>
              </a:ext>
            </a:extLst>
          </p:cNvPr>
          <p:cNvCxnSpPr>
            <a:cxnSpLocks/>
            <a:stCxn id="302" idx="6"/>
          </p:cNvCxnSpPr>
          <p:nvPr/>
        </p:nvCxnSpPr>
        <p:spPr>
          <a:xfrm rot="10800000" flipV="1">
            <a:off x="8710232" y="3863427"/>
            <a:ext cx="1211465" cy="5143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연결선 311">
            <a:extLst>
              <a:ext uri="{FF2B5EF4-FFF2-40B4-BE49-F238E27FC236}">
                <a16:creationId xmlns:a16="http://schemas.microsoft.com/office/drawing/2014/main" id="{951FF9EF-089E-4D47-900C-EA7AAC61BF5C}"/>
              </a:ext>
            </a:extLst>
          </p:cNvPr>
          <p:cNvCxnSpPr>
            <a:cxnSpLocks/>
            <a:stCxn id="303" idx="6"/>
          </p:cNvCxnSpPr>
          <p:nvPr/>
        </p:nvCxnSpPr>
        <p:spPr>
          <a:xfrm rot="10800000" flipV="1">
            <a:off x="8710238" y="3391759"/>
            <a:ext cx="1211459" cy="532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BECB8DA1-B379-41DA-89C2-311D0F3E09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10215" y="4828277"/>
            <a:ext cx="1211482" cy="8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연결선 319">
            <a:extLst>
              <a:ext uri="{FF2B5EF4-FFF2-40B4-BE49-F238E27FC236}">
                <a16:creationId xmlns:a16="http://schemas.microsoft.com/office/drawing/2014/main" id="{AEBF85DE-E090-4EE1-8075-88B3C946459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10219" y="3413406"/>
            <a:ext cx="1211502" cy="732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EB887C7C-4CB0-41A2-94CF-B90C34EAC966}"/>
              </a:ext>
            </a:extLst>
          </p:cNvPr>
          <p:cNvCxnSpPr>
            <a:cxnSpLocks/>
            <a:stCxn id="301" idx="6"/>
          </p:cNvCxnSpPr>
          <p:nvPr/>
        </p:nvCxnSpPr>
        <p:spPr>
          <a:xfrm rot="10800000">
            <a:off x="8710264" y="3931485"/>
            <a:ext cx="1211433" cy="403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직선 연결선 331">
            <a:extLst>
              <a:ext uri="{FF2B5EF4-FFF2-40B4-BE49-F238E27FC236}">
                <a16:creationId xmlns:a16="http://schemas.microsoft.com/office/drawing/2014/main" id="{3DC2A45F-56E6-423C-BB58-E59DD848FFE3}"/>
              </a:ext>
            </a:extLst>
          </p:cNvPr>
          <p:cNvCxnSpPr>
            <a:cxnSpLocks/>
            <a:stCxn id="302" idx="6"/>
          </p:cNvCxnSpPr>
          <p:nvPr/>
        </p:nvCxnSpPr>
        <p:spPr>
          <a:xfrm rot="10800000">
            <a:off x="8710219" y="3486685"/>
            <a:ext cx="1211478" cy="3767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>
            <a:extLst>
              <a:ext uri="{FF2B5EF4-FFF2-40B4-BE49-F238E27FC236}">
                <a16:creationId xmlns:a16="http://schemas.microsoft.com/office/drawing/2014/main" id="{6E20A004-46E8-4A33-880B-D36A8F89AB32}"/>
              </a:ext>
            </a:extLst>
          </p:cNvPr>
          <p:cNvCxnSpPr>
            <a:cxnSpLocks/>
            <a:stCxn id="303" idx="6"/>
          </p:cNvCxnSpPr>
          <p:nvPr/>
        </p:nvCxnSpPr>
        <p:spPr>
          <a:xfrm rot="10800000">
            <a:off x="8710220" y="3036531"/>
            <a:ext cx="1211477" cy="355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1F7A4EB8-83DF-4C8F-8FB9-BEF04847723D}"/>
              </a:ext>
            </a:extLst>
          </p:cNvPr>
          <p:cNvCxnSpPr>
            <a:cxnSpLocks/>
            <a:stCxn id="302" idx="6"/>
          </p:cNvCxnSpPr>
          <p:nvPr/>
        </p:nvCxnSpPr>
        <p:spPr>
          <a:xfrm rot="10800000">
            <a:off x="8710220" y="3036531"/>
            <a:ext cx="1211477" cy="8268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직선 연결선 361">
            <a:extLst>
              <a:ext uri="{FF2B5EF4-FFF2-40B4-BE49-F238E27FC236}">
                <a16:creationId xmlns:a16="http://schemas.microsoft.com/office/drawing/2014/main" id="{9D484C99-6585-4176-8292-C2AD1753E70C}"/>
              </a:ext>
            </a:extLst>
          </p:cNvPr>
          <p:cNvCxnSpPr>
            <a:cxnSpLocks/>
            <a:stCxn id="302" idx="6"/>
          </p:cNvCxnSpPr>
          <p:nvPr/>
        </p:nvCxnSpPr>
        <p:spPr>
          <a:xfrm rot="10800000" flipV="1">
            <a:off x="8710215" y="3863427"/>
            <a:ext cx="1211482" cy="1423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타원 367">
            <a:extLst>
              <a:ext uri="{FF2B5EF4-FFF2-40B4-BE49-F238E27FC236}">
                <a16:creationId xmlns:a16="http://schemas.microsoft.com/office/drawing/2014/main" id="{59D15045-DFB2-42CF-B3D0-25BDE603ED95}"/>
              </a:ext>
            </a:extLst>
          </p:cNvPr>
          <p:cNvSpPr/>
          <p:nvPr/>
        </p:nvSpPr>
        <p:spPr>
          <a:xfrm rot="10800000">
            <a:off x="11382036" y="4679442"/>
            <a:ext cx="254643" cy="2546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9" name="타원 368">
            <a:extLst>
              <a:ext uri="{FF2B5EF4-FFF2-40B4-BE49-F238E27FC236}">
                <a16:creationId xmlns:a16="http://schemas.microsoft.com/office/drawing/2014/main" id="{BBA469E0-ED62-4965-AD9A-B17DC8F5D5B3}"/>
              </a:ext>
            </a:extLst>
          </p:cNvPr>
          <p:cNvSpPr/>
          <p:nvPr/>
        </p:nvSpPr>
        <p:spPr>
          <a:xfrm rot="10800000">
            <a:off x="11382036" y="4207774"/>
            <a:ext cx="254643" cy="2546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id="{24809CDF-A0BB-461B-ABCB-46160FCC8C8C}"/>
              </a:ext>
            </a:extLst>
          </p:cNvPr>
          <p:cNvSpPr/>
          <p:nvPr/>
        </p:nvSpPr>
        <p:spPr>
          <a:xfrm rot="10800000">
            <a:off x="11382036" y="3736106"/>
            <a:ext cx="254643" cy="2546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1" name="직선 연결선 370">
            <a:extLst>
              <a:ext uri="{FF2B5EF4-FFF2-40B4-BE49-F238E27FC236}">
                <a16:creationId xmlns:a16="http://schemas.microsoft.com/office/drawing/2014/main" id="{759121E4-FF04-4295-8309-DD4D97577089}"/>
              </a:ext>
            </a:extLst>
          </p:cNvPr>
          <p:cNvCxnSpPr>
            <a:cxnSpLocks/>
            <a:stCxn id="370" idx="6"/>
            <a:endCxn id="303" idx="2"/>
          </p:cNvCxnSpPr>
          <p:nvPr/>
        </p:nvCxnSpPr>
        <p:spPr>
          <a:xfrm flipH="1" flipV="1">
            <a:off x="10176340" y="3391759"/>
            <a:ext cx="1205696" cy="471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직선 연결선 372">
            <a:extLst>
              <a:ext uri="{FF2B5EF4-FFF2-40B4-BE49-F238E27FC236}">
                <a16:creationId xmlns:a16="http://schemas.microsoft.com/office/drawing/2014/main" id="{1B896312-D917-445F-B1DE-A98A547A4452}"/>
              </a:ext>
            </a:extLst>
          </p:cNvPr>
          <p:cNvCxnSpPr>
            <a:cxnSpLocks/>
            <a:stCxn id="368" idx="6"/>
          </p:cNvCxnSpPr>
          <p:nvPr/>
        </p:nvCxnSpPr>
        <p:spPr>
          <a:xfrm flipH="1" flipV="1">
            <a:off x="10176340" y="3391759"/>
            <a:ext cx="1205696" cy="1415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직선 연결선 375">
            <a:extLst>
              <a:ext uri="{FF2B5EF4-FFF2-40B4-BE49-F238E27FC236}">
                <a16:creationId xmlns:a16="http://schemas.microsoft.com/office/drawing/2014/main" id="{BB63F4F7-9B8A-4A6A-AF67-F622544F4D21}"/>
              </a:ext>
            </a:extLst>
          </p:cNvPr>
          <p:cNvCxnSpPr>
            <a:cxnSpLocks/>
          </p:cNvCxnSpPr>
          <p:nvPr/>
        </p:nvCxnSpPr>
        <p:spPr>
          <a:xfrm flipH="1">
            <a:off x="10176340" y="4806763"/>
            <a:ext cx="1205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연결선 376">
            <a:extLst>
              <a:ext uri="{FF2B5EF4-FFF2-40B4-BE49-F238E27FC236}">
                <a16:creationId xmlns:a16="http://schemas.microsoft.com/office/drawing/2014/main" id="{9E31087B-5ADC-4A7C-BBE3-49DA610DCFFD}"/>
              </a:ext>
            </a:extLst>
          </p:cNvPr>
          <p:cNvCxnSpPr>
            <a:cxnSpLocks/>
            <a:stCxn id="368" idx="6"/>
            <a:endCxn id="301" idx="2"/>
          </p:cNvCxnSpPr>
          <p:nvPr/>
        </p:nvCxnSpPr>
        <p:spPr>
          <a:xfrm flipH="1" flipV="1">
            <a:off x="10176340" y="4335095"/>
            <a:ext cx="1205696" cy="471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연결선 379">
            <a:extLst>
              <a:ext uri="{FF2B5EF4-FFF2-40B4-BE49-F238E27FC236}">
                <a16:creationId xmlns:a16="http://schemas.microsoft.com/office/drawing/2014/main" id="{810FABB8-F883-494A-944E-4772F4AB1430}"/>
              </a:ext>
            </a:extLst>
          </p:cNvPr>
          <p:cNvCxnSpPr>
            <a:cxnSpLocks/>
            <a:stCxn id="369" idx="6"/>
            <a:endCxn id="302" idx="2"/>
          </p:cNvCxnSpPr>
          <p:nvPr/>
        </p:nvCxnSpPr>
        <p:spPr>
          <a:xfrm flipH="1" flipV="1">
            <a:off x="10176340" y="3863427"/>
            <a:ext cx="1205696" cy="471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연결선 380">
            <a:extLst>
              <a:ext uri="{FF2B5EF4-FFF2-40B4-BE49-F238E27FC236}">
                <a16:creationId xmlns:a16="http://schemas.microsoft.com/office/drawing/2014/main" id="{670790C7-560A-49C1-BA09-BAE9F1D4BB2E}"/>
              </a:ext>
            </a:extLst>
          </p:cNvPr>
          <p:cNvCxnSpPr>
            <a:cxnSpLocks/>
            <a:stCxn id="370" idx="6"/>
            <a:endCxn id="300" idx="2"/>
          </p:cNvCxnSpPr>
          <p:nvPr/>
        </p:nvCxnSpPr>
        <p:spPr>
          <a:xfrm flipH="1">
            <a:off x="10176340" y="3863427"/>
            <a:ext cx="1205696" cy="943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연결선 381">
            <a:extLst>
              <a:ext uri="{FF2B5EF4-FFF2-40B4-BE49-F238E27FC236}">
                <a16:creationId xmlns:a16="http://schemas.microsoft.com/office/drawing/2014/main" id="{B4478333-05FA-4F49-8575-3C0B6EE12146}"/>
              </a:ext>
            </a:extLst>
          </p:cNvPr>
          <p:cNvCxnSpPr>
            <a:cxnSpLocks/>
          </p:cNvCxnSpPr>
          <p:nvPr/>
        </p:nvCxnSpPr>
        <p:spPr>
          <a:xfrm flipH="1">
            <a:off x="10170637" y="4328773"/>
            <a:ext cx="1205696" cy="943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직선 연결선 383">
            <a:extLst>
              <a:ext uri="{FF2B5EF4-FFF2-40B4-BE49-F238E27FC236}">
                <a16:creationId xmlns:a16="http://schemas.microsoft.com/office/drawing/2014/main" id="{80DAD536-C58D-40F3-B9A7-F93527468A40}"/>
              </a:ext>
            </a:extLst>
          </p:cNvPr>
          <p:cNvCxnSpPr>
            <a:cxnSpLocks/>
            <a:stCxn id="368" idx="6"/>
            <a:endCxn id="298" idx="2"/>
          </p:cNvCxnSpPr>
          <p:nvPr/>
        </p:nvCxnSpPr>
        <p:spPr>
          <a:xfrm flipH="1">
            <a:off x="10176340" y="4806763"/>
            <a:ext cx="1205696" cy="471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extBox 385">
            <a:extLst>
              <a:ext uri="{FF2B5EF4-FFF2-40B4-BE49-F238E27FC236}">
                <a16:creationId xmlns:a16="http://schemas.microsoft.com/office/drawing/2014/main" id="{E0A576FA-6CA2-4DB5-98F8-CE9F88C4B420}"/>
              </a:ext>
            </a:extLst>
          </p:cNvPr>
          <p:cNvSpPr txBox="1"/>
          <p:nvPr/>
        </p:nvSpPr>
        <p:spPr>
          <a:xfrm>
            <a:off x="8289088" y="6114754"/>
            <a:ext cx="205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Drop Connect </a:t>
            </a:r>
            <a:r>
              <a:rPr lang="ko-KR" altLang="en-US" sz="1400" b="1" i="1" dirty="0"/>
              <a:t>적용 후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52A49931-8107-434C-B100-D8893F187806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Overfitting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911272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Overfitting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95FD4C4-2F78-49BE-B5B1-F312154E17E9}"/>
              </a:ext>
            </a:extLst>
          </p:cNvPr>
          <p:cNvSpPr txBox="1"/>
          <p:nvPr/>
        </p:nvSpPr>
        <p:spPr>
          <a:xfrm>
            <a:off x="116596" y="1066545"/>
            <a:ext cx="11520083" cy="106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해결방법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ym typeface="Wingdings" panose="05000000000000000000" pitchFamily="2" charset="2"/>
              </a:rPr>
              <a:t>배치 정규화</a:t>
            </a:r>
            <a:r>
              <a:rPr lang="en-US" altLang="ko-KR" b="1" dirty="0">
                <a:sym typeface="Wingdings" panose="05000000000000000000" pitchFamily="2" charset="2"/>
              </a:rPr>
              <a:t>(</a:t>
            </a:r>
            <a:r>
              <a:rPr lang="en-US" altLang="ko-KR" b="1">
                <a:sym typeface="Wingdings" panose="05000000000000000000" pitchFamily="2" charset="2"/>
              </a:rPr>
              <a:t>Batch Normalization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/>
              <a:t>출력값을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정규화하는</a:t>
            </a:r>
            <a:r>
              <a:rPr lang="ko-KR" altLang="en-US" sz="1600" dirty="0"/>
              <a:t> 작업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1D5EA35-52ED-4CDD-9ECF-D278860E4D3F}"/>
              </a:ext>
            </a:extLst>
          </p:cNvPr>
          <p:cNvGrpSpPr/>
          <p:nvPr/>
        </p:nvGrpSpPr>
        <p:grpSpPr>
          <a:xfrm>
            <a:off x="456504" y="2863352"/>
            <a:ext cx="5302659" cy="1301783"/>
            <a:chOff x="2530098" y="2428792"/>
            <a:chExt cx="6867448" cy="168593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D7B17F7-EB07-4558-98D6-73F6B758C8B9}"/>
                </a:ext>
              </a:extLst>
            </p:cNvPr>
            <p:cNvSpPr/>
            <p:nvPr/>
          </p:nvSpPr>
          <p:spPr>
            <a:xfrm rot="16200000">
              <a:off x="2795381" y="3003803"/>
              <a:ext cx="1685931" cy="5359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Fully Connected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EBCE0CA6-32CA-48D4-A71B-508DF78BA0B9}"/>
                </a:ext>
              </a:extLst>
            </p:cNvPr>
            <p:cNvCxnSpPr>
              <a:cxnSpLocks/>
            </p:cNvCxnSpPr>
            <p:nvPr/>
          </p:nvCxnSpPr>
          <p:spPr>
            <a:xfrm>
              <a:off x="2530098" y="3271760"/>
              <a:ext cx="8402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89E92D-EA64-4DF0-800C-140FFC09DD40}"/>
                </a:ext>
              </a:extLst>
            </p:cNvPr>
            <p:cNvSpPr/>
            <p:nvPr/>
          </p:nvSpPr>
          <p:spPr>
            <a:xfrm rot="16200000">
              <a:off x="3428228" y="3003803"/>
              <a:ext cx="1685931" cy="5359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ReLU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DFDA391F-5CDA-45E9-8DA2-8EEE8433E303}"/>
                </a:ext>
              </a:extLst>
            </p:cNvPr>
            <p:cNvCxnSpPr>
              <a:cxnSpLocks/>
            </p:cNvCxnSpPr>
            <p:nvPr/>
          </p:nvCxnSpPr>
          <p:spPr>
            <a:xfrm>
              <a:off x="4539150" y="3271759"/>
              <a:ext cx="8402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140D702-D9EC-4E48-8159-D43ADBB706C5}"/>
                </a:ext>
              </a:extLst>
            </p:cNvPr>
            <p:cNvSpPr/>
            <p:nvPr/>
          </p:nvSpPr>
          <p:spPr>
            <a:xfrm rot="16200000">
              <a:off x="4804433" y="3003802"/>
              <a:ext cx="1685931" cy="5359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Fully Connected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1A7D39-EF21-41F3-A2AB-CD580D121EE4}"/>
                </a:ext>
              </a:extLst>
            </p:cNvPr>
            <p:cNvSpPr/>
            <p:nvPr/>
          </p:nvSpPr>
          <p:spPr>
            <a:xfrm rot="16200000">
              <a:off x="5437280" y="3003802"/>
              <a:ext cx="1685931" cy="5359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ReLU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662C17-99B1-4C6D-AD5E-3632B86E8E80}"/>
                </a:ext>
              </a:extLst>
            </p:cNvPr>
            <p:cNvSpPr/>
            <p:nvPr/>
          </p:nvSpPr>
          <p:spPr>
            <a:xfrm rot="16200000">
              <a:off x="6813485" y="3003801"/>
              <a:ext cx="1685931" cy="5359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Fully Connected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CF9109E3-176B-423C-812F-535A69D7993C}"/>
                </a:ext>
              </a:extLst>
            </p:cNvPr>
            <p:cNvCxnSpPr>
              <a:cxnSpLocks/>
            </p:cNvCxnSpPr>
            <p:nvPr/>
          </p:nvCxnSpPr>
          <p:spPr>
            <a:xfrm>
              <a:off x="6548202" y="3271758"/>
              <a:ext cx="8402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AD3D87A-A026-4D42-B011-17466C431383}"/>
                </a:ext>
              </a:extLst>
            </p:cNvPr>
            <p:cNvSpPr/>
            <p:nvPr/>
          </p:nvSpPr>
          <p:spPr>
            <a:xfrm rot="16200000">
              <a:off x="7446332" y="3003801"/>
              <a:ext cx="1685931" cy="5359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ReLU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7CA0F3D-E76D-4EAE-A93E-2AC99318D121}"/>
                </a:ext>
              </a:extLst>
            </p:cNvPr>
            <p:cNvCxnSpPr>
              <a:cxnSpLocks/>
            </p:cNvCxnSpPr>
            <p:nvPr/>
          </p:nvCxnSpPr>
          <p:spPr>
            <a:xfrm>
              <a:off x="8557254" y="3271757"/>
              <a:ext cx="8402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329823-F35E-4258-AD71-1E189E041A5D}"/>
              </a:ext>
            </a:extLst>
          </p:cNvPr>
          <p:cNvSpPr/>
          <p:nvPr/>
        </p:nvSpPr>
        <p:spPr>
          <a:xfrm rot="16200000">
            <a:off x="6220629" y="3304528"/>
            <a:ext cx="1301781" cy="4138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Fully Connected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8C79174-6A80-43CB-93F9-2C3B4998F430}"/>
              </a:ext>
            </a:extLst>
          </p:cNvPr>
          <p:cNvCxnSpPr>
            <a:cxnSpLocks/>
          </p:cNvCxnSpPr>
          <p:nvPr/>
        </p:nvCxnSpPr>
        <p:spPr>
          <a:xfrm>
            <a:off x="6266827" y="3510369"/>
            <a:ext cx="39779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598EF9-79DB-4997-869C-90A762DFC6CA}"/>
              </a:ext>
            </a:extLst>
          </p:cNvPr>
          <p:cNvSpPr/>
          <p:nvPr/>
        </p:nvSpPr>
        <p:spPr>
          <a:xfrm rot="16200000">
            <a:off x="6709278" y="3300653"/>
            <a:ext cx="1301781" cy="4138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Batch Norm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3918995-053A-441C-8AD4-DF6847A36346}"/>
              </a:ext>
            </a:extLst>
          </p:cNvPr>
          <p:cNvCxnSpPr>
            <a:cxnSpLocks/>
          </p:cNvCxnSpPr>
          <p:nvPr/>
        </p:nvCxnSpPr>
        <p:spPr>
          <a:xfrm>
            <a:off x="8066076" y="3510369"/>
            <a:ext cx="39779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8F26A56-5842-46FF-80FB-A68675E401E3}"/>
              </a:ext>
            </a:extLst>
          </p:cNvPr>
          <p:cNvSpPr/>
          <p:nvPr/>
        </p:nvSpPr>
        <p:spPr>
          <a:xfrm rot="16200000">
            <a:off x="7199626" y="3300653"/>
            <a:ext cx="1301781" cy="41380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ReLU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CC5F40-0C1F-4CE8-A4C9-54923EA54412}"/>
              </a:ext>
            </a:extLst>
          </p:cNvPr>
          <p:cNvSpPr/>
          <p:nvPr/>
        </p:nvSpPr>
        <p:spPr>
          <a:xfrm rot="16200000">
            <a:off x="8028536" y="3307342"/>
            <a:ext cx="1301781" cy="4138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Fully Connected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67E619E-B300-445F-BF94-52B2B9AD02AE}"/>
              </a:ext>
            </a:extLst>
          </p:cNvPr>
          <p:cNvSpPr/>
          <p:nvPr/>
        </p:nvSpPr>
        <p:spPr>
          <a:xfrm rot="16200000">
            <a:off x="8517185" y="3303467"/>
            <a:ext cx="1301781" cy="4138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Batch Norm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7D18F1C-1046-4BAA-97DE-5BB6428C508E}"/>
              </a:ext>
            </a:extLst>
          </p:cNvPr>
          <p:cNvCxnSpPr>
            <a:cxnSpLocks/>
          </p:cNvCxnSpPr>
          <p:nvPr/>
        </p:nvCxnSpPr>
        <p:spPr>
          <a:xfrm>
            <a:off x="9873983" y="3513183"/>
            <a:ext cx="39779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18C9F47-75EC-4D48-BDE7-5DA8EA418ACC}"/>
              </a:ext>
            </a:extLst>
          </p:cNvPr>
          <p:cNvSpPr/>
          <p:nvPr/>
        </p:nvSpPr>
        <p:spPr>
          <a:xfrm rot="16200000">
            <a:off x="9007533" y="3303467"/>
            <a:ext cx="1301781" cy="41380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ReLU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3564E5C-8165-45A9-AA35-466C3E343D8A}"/>
              </a:ext>
            </a:extLst>
          </p:cNvPr>
          <p:cNvSpPr/>
          <p:nvPr/>
        </p:nvSpPr>
        <p:spPr>
          <a:xfrm rot="16200000">
            <a:off x="9836443" y="3310156"/>
            <a:ext cx="1301781" cy="4138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Fully Connected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30F070-552D-40DD-982C-DBB22267E8E2}"/>
              </a:ext>
            </a:extLst>
          </p:cNvPr>
          <p:cNvSpPr/>
          <p:nvPr/>
        </p:nvSpPr>
        <p:spPr>
          <a:xfrm rot="16200000">
            <a:off x="10325092" y="3306281"/>
            <a:ext cx="1301781" cy="4138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Batch Norm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3900FD3-8BFB-4EE4-9FFA-0B9E13BBD271}"/>
              </a:ext>
            </a:extLst>
          </p:cNvPr>
          <p:cNvCxnSpPr>
            <a:cxnSpLocks/>
          </p:cNvCxnSpPr>
          <p:nvPr/>
        </p:nvCxnSpPr>
        <p:spPr>
          <a:xfrm>
            <a:off x="11681890" y="3515997"/>
            <a:ext cx="39779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4609151-5E5E-40DF-B6B2-F04F6C134482}"/>
              </a:ext>
            </a:extLst>
          </p:cNvPr>
          <p:cNvSpPr/>
          <p:nvPr/>
        </p:nvSpPr>
        <p:spPr>
          <a:xfrm rot="16200000">
            <a:off x="10815440" y="3306281"/>
            <a:ext cx="1301781" cy="41380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ReLU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27C69FD6-7D7C-4BC2-B30F-BD1E95416B1B}"/>
              </a:ext>
            </a:extLst>
          </p:cNvPr>
          <p:cNvGrpSpPr/>
          <p:nvPr/>
        </p:nvGrpSpPr>
        <p:grpSpPr>
          <a:xfrm>
            <a:off x="392704" y="4561634"/>
            <a:ext cx="1306869" cy="612220"/>
            <a:chOff x="525806" y="4254481"/>
            <a:chExt cx="1306869" cy="612220"/>
          </a:xfrm>
        </p:grpSpPr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273F8185-EEC4-49E8-9E8E-9D050A1E0CED}"/>
                </a:ext>
              </a:extLst>
            </p:cNvPr>
            <p:cNvCxnSpPr>
              <a:cxnSpLocks/>
            </p:cNvCxnSpPr>
            <p:nvPr/>
          </p:nvCxnSpPr>
          <p:spPr>
            <a:xfrm>
              <a:off x="525806" y="4866701"/>
              <a:ext cx="130686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ADF475FE-6AF9-4AF1-B633-6FB7748BC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8653" y="4254481"/>
              <a:ext cx="0" cy="6122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자유형: 도형 194">
            <a:extLst>
              <a:ext uri="{FF2B5EF4-FFF2-40B4-BE49-F238E27FC236}">
                <a16:creationId xmlns:a16="http://schemas.microsoft.com/office/drawing/2014/main" id="{A1917249-8A47-4754-A54A-903873FF586F}"/>
              </a:ext>
            </a:extLst>
          </p:cNvPr>
          <p:cNvSpPr/>
          <p:nvPr/>
        </p:nvSpPr>
        <p:spPr>
          <a:xfrm>
            <a:off x="514108" y="4791395"/>
            <a:ext cx="1038386" cy="356501"/>
          </a:xfrm>
          <a:custGeom>
            <a:avLst/>
            <a:gdLst>
              <a:gd name="connsiteX0" fmla="*/ 0 w 1038386"/>
              <a:gd name="connsiteY0" fmla="*/ 356501 h 356501"/>
              <a:gd name="connsiteX1" fmla="*/ 356461 w 1038386"/>
              <a:gd name="connsiteY1" fmla="*/ 248013 h 356501"/>
              <a:gd name="connsiteX2" fmla="*/ 519193 w 1038386"/>
              <a:gd name="connsiteY2" fmla="*/ 40 h 356501"/>
              <a:gd name="connsiteX3" fmla="*/ 681925 w 1038386"/>
              <a:gd name="connsiteY3" fmla="*/ 267386 h 356501"/>
              <a:gd name="connsiteX4" fmla="*/ 1038386 w 1038386"/>
              <a:gd name="connsiteY4" fmla="*/ 333253 h 35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8386" h="356501">
                <a:moveTo>
                  <a:pt x="0" y="356501"/>
                </a:moveTo>
                <a:cubicBezTo>
                  <a:pt x="134964" y="331962"/>
                  <a:pt x="269929" y="307423"/>
                  <a:pt x="356461" y="248013"/>
                </a:cubicBezTo>
                <a:cubicBezTo>
                  <a:pt x="442993" y="188603"/>
                  <a:pt x="464949" y="-3189"/>
                  <a:pt x="519193" y="40"/>
                </a:cubicBezTo>
                <a:cubicBezTo>
                  <a:pt x="573437" y="3269"/>
                  <a:pt x="595393" y="211850"/>
                  <a:pt x="681925" y="267386"/>
                </a:cubicBezTo>
                <a:cubicBezTo>
                  <a:pt x="768457" y="322921"/>
                  <a:pt x="903421" y="328087"/>
                  <a:pt x="1038386" y="333253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136F3B2-D467-4AD2-BE0A-B0360BF0B6E9}"/>
              </a:ext>
            </a:extLst>
          </p:cNvPr>
          <p:cNvGrpSpPr/>
          <p:nvPr/>
        </p:nvGrpSpPr>
        <p:grpSpPr>
          <a:xfrm>
            <a:off x="2112702" y="4561634"/>
            <a:ext cx="1306869" cy="612220"/>
            <a:chOff x="525806" y="4254481"/>
            <a:chExt cx="1306869" cy="612220"/>
          </a:xfrm>
        </p:grpSpPr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CFC4D467-CB83-412A-B107-D1BBF64802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806" y="4866701"/>
              <a:ext cx="130686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AC40B8B9-F2D0-4BF5-8A0C-4676FA741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8653" y="4254481"/>
              <a:ext cx="0" cy="6122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7930F969-3141-4501-AD45-74101F87EE67}"/>
              </a:ext>
            </a:extLst>
          </p:cNvPr>
          <p:cNvSpPr/>
          <p:nvPr/>
        </p:nvSpPr>
        <p:spPr>
          <a:xfrm>
            <a:off x="2875658" y="4712563"/>
            <a:ext cx="413804" cy="413422"/>
          </a:xfrm>
          <a:custGeom>
            <a:avLst/>
            <a:gdLst>
              <a:gd name="connsiteX0" fmla="*/ 0 w 1038386"/>
              <a:gd name="connsiteY0" fmla="*/ 356501 h 356501"/>
              <a:gd name="connsiteX1" fmla="*/ 356461 w 1038386"/>
              <a:gd name="connsiteY1" fmla="*/ 248013 h 356501"/>
              <a:gd name="connsiteX2" fmla="*/ 519193 w 1038386"/>
              <a:gd name="connsiteY2" fmla="*/ 40 h 356501"/>
              <a:gd name="connsiteX3" fmla="*/ 681925 w 1038386"/>
              <a:gd name="connsiteY3" fmla="*/ 267386 h 356501"/>
              <a:gd name="connsiteX4" fmla="*/ 1038386 w 1038386"/>
              <a:gd name="connsiteY4" fmla="*/ 333253 h 35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8386" h="356501">
                <a:moveTo>
                  <a:pt x="0" y="356501"/>
                </a:moveTo>
                <a:cubicBezTo>
                  <a:pt x="134964" y="331962"/>
                  <a:pt x="269929" y="307423"/>
                  <a:pt x="356461" y="248013"/>
                </a:cubicBezTo>
                <a:cubicBezTo>
                  <a:pt x="442993" y="188603"/>
                  <a:pt x="464949" y="-3189"/>
                  <a:pt x="519193" y="40"/>
                </a:cubicBezTo>
                <a:cubicBezTo>
                  <a:pt x="573437" y="3269"/>
                  <a:pt x="595393" y="211850"/>
                  <a:pt x="681925" y="267386"/>
                </a:cubicBezTo>
                <a:cubicBezTo>
                  <a:pt x="768457" y="322921"/>
                  <a:pt x="903421" y="328087"/>
                  <a:pt x="1038386" y="333253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F83817C-8600-49C2-A758-3554215FEFFF}"/>
              </a:ext>
            </a:extLst>
          </p:cNvPr>
          <p:cNvGrpSpPr/>
          <p:nvPr/>
        </p:nvGrpSpPr>
        <p:grpSpPr>
          <a:xfrm>
            <a:off x="3824953" y="4561634"/>
            <a:ext cx="1306869" cy="612220"/>
            <a:chOff x="525806" y="4254481"/>
            <a:chExt cx="1306869" cy="612220"/>
          </a:xfrm>
        </p:grpSpPr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8E742382-DC6A-4234-8A10-5247FF90E5CE}"/>
                </a:ext>
              </a:extLst>
            </p:cNvPr>
            <p:cNvCxnSpPr>
              <a:cxnSpLocks/>
            </p:cNvCxnSpPr>
            <p:nvPr/>
          </p:nvCxnSpPr>
          <p:spPr>
            <a:xfrm>
              <a:off x="525806" y="4866701"/>
              <a:ext cx="130686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B162C95D-7DC0-48EB-989B-D2BE4B52A7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8653" y="4254481"/>
              <a:ext cx="0" cy="6122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자유형: 도형 74">
            <a:extLst>
              <a:ext uri="{FF2B5EF4-FFF2-40B4-BE49-F238E27FC236}">
                <a16:creationId xmlns:a16="http://schemas.microsoft.com/office/drawing/2014/main" id="{2B7D99B0-4D00-46FA-92EB-96C12EEF908D}"/>
              </a:ext>
            </a:extLst>
          </p:cNvPr>
          <p:cNvSpPr/>
          <p:nvPr/>
        </p:nvSpPr>
        <p:spPr>
          <a:xfrm>
            <a:off x="3938605" y="4657581"/>
            <a:ext cx="205415" cy="490316"/>
          </a:xfrm>
          <a:custGeom>
            <a:avLst/>
            <a:gdLst>
              <a:gd name="connsiteX0" fmla="*/ 0 w 1038386"/>
              <a:gd name="connsiteY0" fmla="*/ 356501 h 356501"/>
              <a:gd name="connsiteX1" fmla="*/ 356461 w 1038386"/>
              <a:gd name="connsiteY1" fmla="*/ 248013 h 356501"/>
              <a:gd name="connsiteX2" fmla="*/ 519193 w 1038386"/>
              <a:gd name="connsiteY2" fmla="*/ 40 h 356501"/>
              <a:gd name="connsiteX3" fmla="*/ 681925 w 1038386"/>
              <a:gd name="connsiteY3" fmla="*/ 267386 h 356501"/>
              <a:gd name="connsiteX4" fmla="*/ 1038386 w 1038386"/>
              <a:gd name="connsiteY4" fmla="*/ 333253 h 35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8386" h="356501">
                <a:moveTo>
                  <a:pt x="0" y="356501"/>
                </a:moveTo>
                <a:cubicBezTo>
                  <a:pt x="134964" y="331962"/>
                  <a:pt x="269929" y="307423"/>
                  <a:pt x="356461" y="248013"/>
                </a:cubicBezTo>
                <a:cubicBezTo>
                  <a:pt x="442993" y="188603"/>
                  <a:pt x="464949" y="-3189"/>
                  <a:pt x="519193" y="40"/>
                </a:cubicBezTo>
                <a:cubicBezTo>
                  <a:pt x="573437" y="3269"/>
                  <a:pt x="595393" y="211850"/>
                  <a:pt x="681925" y="267386"/>
                </a:cubicBezTo>
                <a:cubicBezTo>
                  <a:pt x="768457" y="322921"/>
                  <a:pt x="903421" y="328087"/>
                  <a:pt x="1038386" y="333253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화살표: 아래쪽 195">
            <a:extLst>
              <a:ext uri="{FF2B5EF4-FFF2-40B4-BE49-F238E27FC236}">
                <a16:creationId xmlns:a16="http://schemas.microsoft.com/office/drawing/2014/main" id="{FF7C9551-E300-4A00-986A-380CAF2743F6}"/>
              </a:ext>
            </a:extLst>
          </p:cNvPr>
          <p:cNvSpPr/>
          <p:nvPr/>
        </p:nvSpPr>
        <p:spPr>
          <a:xfrm rot="20738446">
            <a:off x="767569" y="3827733"/>
            <a:ext cx="208542" cy="551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아래쪽 77">
            <a:extLst>
              <a:ext uri="{FF2B5EF4-FFF2-40B4-BE49-F238E27FC236}">
                <a16:creationId xmlns:a16="http://schemas.microsoft.com/office/drawing/2014/main" id="{7D3E25E8-015A-4CE4-AEE1-CC79B7773675}"/>
              </a:ext>
            </a:extLst>
          </p:cNvPr>
          <p:cNvSpPr/>
          <p:nvPr/>
        </p:nvSpPr>
        <p:spPr>
          <a:xfrm rot="20738446">
            <a:off x="2284810" y="3827734"/>
            <a:ext cx="208542" cy="551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아래쪽 78">
            <a:extLst>
              <a:ext uri="{FF2B5EF4-FFF2-40B4-BE49-F238E27FC236}">
                <a16:creationId xmlns:a16="http://schemas.microsoft.com/office/drawing/2014/main" id="{EBD1A10F-74EE-4E19-B101-F00475773101}"/>
              </a:ext>
            </a:extLst>
          </p:cNvPr>
          <p:cNvSpPr/>
          <p:nvPr/>
        </p:nvSpPr>
        <p:spPr>
          <a:xfrm rot="20738446">
            <a:off x="3914629" y="3833220"/>
            <a:ext cx="208542" cy="551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AD80678-D52D-4EC7-BEE0-9B4E64B77CD1}"/>
              </a:ext>
            </a:extLst>
          </p:cNvPr>
          <p:cNvSpPr txBox="1"/>
          <p:nvPr/>
        </p:nvSpPr>
        <p:spPr>
          <a:xfrm>
            <a:off x="863967" y="5673415"/>
            <a:ext cx="456257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i="1" dirty="0"/>
              <a:t>학습 과정에서 계층별로 입력의 데이터 분포가 달라지는 현상을 </a:t>
            </a:r>
            <a:r>
              <a:rPr lang="ko-KR" altLang="en-US" sz="1200" b="1" i="1" dirty="0">
                <a:solidFill>
                  <a:srgbClr val="0000FF"/>
                </a:solidFill>
              </a:rPr>
              <a:t>내부 </a:t>
            </a:r>
            <a:r>
              <a:rPr lang="ko-KR" altLang="en-US" sz="1200" b="1" i="1" dirty="0" err="1">
                <a:solidFill>
                  <a:srgbClr val="0000FF"/>
                </a:solidFill>
              </a:rPr>
              <a:t>공변량</a:t>
            </a:r>
            <a:r>
              <a:rPr lang="ko-KR" altLang="en-US" sz="1200" b="1" i="1" dirty="0">
                <a:solidFill>
                  <a:srgbClr val="0000FF"/>
                </a:solidFill>
              </a:rPr>
              <a:t> 변화</a:t>
            </a:r>
            <a:r>
              <a:rPr lang="en-US" altLang="ko-KR" sz="1200" b="1" i="1" dirty="0">
                <a:solidFill>
                  <a:srgbClr val="0000FF"/>
                </a:solidFill>
              </a:rPr>
              <a:t>(Internal Covariate Shift)</a:t>
            </a:r>
            <a:r>
              <a:rPr lang="ko-KR" altLang="en-US" sz="1200" b="1" i="1" dirty="0"/>
              <a:t>라고 함</a:t>
            </a:r>
          </a:p>
        </p:txBody>
      </p: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A909F3B5-376A-48C5-860E-5445429C37D5}"/>
              </a:ext>
            </a:extLst>
          </p:cNvPr>
          <p:cNvCxnSpPr>
            <a:cxnSpLocks/>
          </p:cNvCxnSpPr>
          <p:nvPr/>
        </p:nvCxnSpPr>
        <p:spPr>
          <a:xfrm>
            <a:off x="6037881" y="2148545"/>
            <a:ext cx="0" cy="421399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F048BE06-D8EA-46FB-9283-A75D4AFCCDAE}"/>
              </a:ext>
            </a:extLst>
          </p:cNvPr>
          <p:cNvGrpSpPr/>
          <p:nvPr/>
        </p:nvGrpSpPr>
        <p:grpSpPr>
          <a:xfrm>
            <a:off x="6660187" y="4529079"/>
            <a:ext cx="2529468" cy="745387"/>
            <a:chOff x="6311685" y="4090174"/>
            <a:chExt cx="3063292" cy="902695"/>
          </a:xfrm>
        </p:grpSpPr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6134635F-C0C5-419E-A5FA-594B0B1AE7EC}"/>
                </a:ext>
              </a:extLst>
            </p:cNvPr>
            <p:cNvSpPr/>
            <p:nvPr/>
          </p:nvSpPr>
          <p:spPr>
            <a:xfrm>
              <a:off x="6311685" y="4090174"/>
              <a:ext cx="3063292" cy="90269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70D3158E-6A54-4FD0-B360-0D835D7E0070}"/>
                </a:ext>
              </a:extLst>
            </p:cNvPr>
            <p:cNvGrpSpPr/>
            <p:nvPr/>
          </p:nvGrpSpPr>
          <p:grpSpPr>
            <a:xfrm>
              <a:off x="8051890" y="4255542"/>
              <a:ext cx="1240648" cy="612220"/>
              <a:chOff x="7753027" y="4255542"/>
              <a:chExt cx="1240648" cy="612220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285D6DEB-5254-4F2B-BCEF-4AC139652F9B}"/>
                  </a:ext>
                </a:extLst>
              </p:cNvPr>
              <p:cNvGrpSpPr/>
              <p:nvPr/>
            </p:nvGrpSpPr>
            <p:grpSpPr>
              <a:xfrm>
                <a:off x="7753027" y="4255542"/>
                <a:ext cx="1240648" cy="612220"/>
                <a:chOff x="592027" y="4254481"/>
                <a:chExt cx="1240648" cy="612220"/>
              </a:xfrm>
            </p:grpSpPr>
            <p:cxnSp>
              <p:nvCxnSpPr>
                <p:cNvPr id="86" name="직선 화살표 연결선 85">
                  <a:extLst>
                    <a:ext uri="{FF2B5EF4-FFF2-40B4-BE49-F238E27FC236}">
                      <a16:creationId xmlns:a16="http://schemas.microsoft.com/office/drawing/2014/main" id="{3C6450B9-EB70-4A28-A89A-B7A04ED4E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027" y="4866701"/>
                  <a:ext cx="124064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화살표 연결선 86">
                  <a:extLst>
                    <a:ext uri="{FF2B5EF4-FFF2-40B4-BE49-F238E27FC236}">
                      <a16:creationId xmlns:a16="http://schemas.microsoft.com/office/drawing/2014/main" id="{67CAC4B3-A2C3-466C-B847-E5AC8CA590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58653" y="4254481"/>
                  <a:ext cx="0" cy="61222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4A737239-8AD4-44B2-8EF6-B25B8F862A72}"/>
                  </a:ext>
                </a:extLst>
              </p:cNvPr>
              <p:cNvSpPr/>
              <p:nvPr/>
            </p:nvSpPr>
            <p:spPr>
              <a:xfrm>
                <a:off x="7808210" y="4485303"/>
                <a:ext cx="1038386" cy="356501"/>
              </a:xfrm>
              <a:custGeom>
                <a:avLst/>
                <a:gdLst>
                  <a:gd name="connsiteX0" fmla="*/ 0 w 1038386"/>
                  <a:gd name="connsiteY0" fmla="*/ 356501 h 356501"/>
                  <a:gd name="connsiteX1" fmla="*/ 356461 w 1038386"/>
                  <a:gd name="connsiteY1" fmla="*/ 248013 h 356501"/>
                  <a:gd name="connsiteX2" fmla="*/ 519193 w 1038386"/>
                  <a:gd name="connsiteY2" fmla="*/ 40 h 356501"/>
                  <a:gd name="connsiteX3" fmla="*/ 681925 w 1038386"/>
                  <a:gd name="connsiteY3" fmla="*/ 267386 h 356501"/>
                  <a:gd name="connsiteX4" fmla="*/ 1038386 w 1038386"/>
                  <a:gd name="connsiteY4" fmla="*/ 333253 h 35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8386" h="356501">
                    <a:moveTo>
                      <a:pt x="0" y="356501"/>
                    </a:moveTo>
                    <a:cubicBezTo>
                      <a:pt x="134964" y="331962"/>
                      <a:pt x="269929" y="307423"/>
                      <a:pt x="356461" y="248013"/>
                    </a:cubicBezTo>
                    <a:cubicBezTo>
                      <a:pt x="442993" y="188603"/>
                      <a:pt x="464949" y="-3189"/>
                      <a:pt x="519193" y="40"/>
                    </a:cubicBezTo>
                    <a:cubicBezTo>
                      <a:pt x="573437" y="3269"/>
                      <a:pt x="595393" y="211850"/>
                      <a:pt x="681925" y="267386"/>
                    </a:cubicBezTo>
                    <a:cubicBezTo>
                      <a:pt x="768457" y="322921"/>
                      <a:pt x="903421" y="328087"/>
                      <a:pt x="1038386" y="333253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9" name="화살표: 아래쪽 88">
              <a:extLst>
                <a:ext uri="{FF2B5EF4-FFF2-40B4-BE49-F238E27FC236}">
                  <a16:creationId xmlns:a16="http://schemas.microsoft.com/office/drawing/2014/main" id="{D4E06F21-5853-4012-8827-40B9CDBD00ED}"/>
                </a:ext>
              </a:extLst>
            </p:cNvPr>
            <p:cNvSpPr/>
            <p:nvPr/>
          </p:nvSpPr>
          <p:spPr>
            <a:xfrm rot="16200000">
              <a:off x="7812554" y="4548581"/>
              <a:ext cx="208542" cy="23468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5BC18335-46BD-4819-B5C7-540E624F1DBB}"/>
                </a:ext>
              </a:extLst>
            </p:cNvPr>
            <p:cNvGrpSpPr/>
            <p:nvPr/>
          </p:nvGrpSpPr>
          <p:grpSpPr>
            <a:xfrm>
              <a:off x="6417265" y="4255542"/>
              <a:ext cx="1306869" cy="612220"/>
              <a:chOff x="525805" y="4254481"/>
              <a:chExt cx="1306869" cy="612220"/>
            </a:xfrm>
          </p:grpSpPr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854042C9-DA10-479A-85E4-1535E529C6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806" y="4866701"/>
                <a:ext cx="13068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화살표 연결선 93">
                <a:extLst>
                  <a:ext uri="{FF2B5EF4-FFF2-40B4-BE49-F238E27FC236}">
                    <a16:creationId xmlns:a16="http://schemas.microsoft.com/office/drawing/2014/main" id="{2B3FB4AB-62D0-4E43-A404-0CE913CD3E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8653" y="4254481"/>
                <a:ext cx="0" cy="6122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99FC8699-4E9B-4B65-8A46-6C0BAD48353A}"/>
                </a:ext>
              </a:extLst>
            </p:cNvPr>
            <p:cNvSpPr/>
            <p:nvPr/>
          </p:nvSpPr>
          <p:spPr>
            <a:xfrm>
              <a:off x="7180222" y="4406471"/>
              <a:ext cx="413804" cy="413422"/>
            </a:xfrm>
            <a:custGeom>
              <a:avLst/>
              <a:gdLst>
                <a:gd name="connsiteX0" fmla="*/ 0 w 1038386"/>
                <a:gd name="connsiteY0" fmla="*/ 356501 h 356501"/>
                <a:gd name="connsiteX1" fmla="*/ 356461 w 1038386"/>
                <a:gd name="connsiteY1" fmla="*/ 248013 h 356501"/>
                <a:gd name="connsiteX2" fmla="*/ 519193 w 1038386"/>
                <a:gd name="connsiteY2" fmla="*/ 40 h 356501"/>
                <a:gd name="connsiteX3" fmla="*/ 681925 w 1038386"/>
                <a:gd name="connsiteY3" fmla="*/ 267386 h 356501"/>
                <a:gd name="connsiteX4" fmla="*/ 1038386 w 1038386"/>
                <a:gd name="connsiteY4" fmla="*/ 333253 h 35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386" h="356501">
                  <a:moveTo>
                    <a:pt x="0" y="356501"/>
                  </a:moveTo>
                  <a:cubicBezTo>
                    <a:pt x="134964" y="331962"/>
                    <a:pt x="269929" y="307423"/>
                    <a:pt x="356461" y="248013"/>
                  </a:cubicBezTo>
                  <a:cubicBezTo>
                    <a:pt x="442993" y="188603"/>
                    <a:pt x="464949" y="-3189"/>
                    <a:pt x="519193" y="40"/>
                  </a:cubicBezTo>
                  <a:cubicBezTo>
                    <a:pt x="573437" y="3269"/>
                    <a:pt x="595393" y="211850"/>
                    <a:pt x="681925" y="267386"/>
                  </a:cubicBezTo>
                  <a:cubicBezTo>
                    <a:pt x="768457" y="322921"/>
                    <a:pt x="903421" y="328087"/>
                    <a:pt x="1038386" y="333253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289FC24-1B0E-48D6-9770-009B8A68A938}"/>
              </a:ext>
            </a:extLst>
          </p:cNvPr>
          <p:cNvGrpSpPr/>
          <p:nvPr/>
        </p:nvGrpSpPr>
        <p:grpSpPr>
          <a:xfrm>
            <a:off x="9410576" y="4529078"/>
            <a:ext cx="2529468" cy="745387"/>
            <a:chOff x="6311685" y="4090174"/>
            <a:chExt cx="3063292" cy="902695"/>
          </a:xfrm>
        </p:grpSpPr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20FF109D-6FD7-4F73-8D38-E8C87C1C8F30}"/>
                </a:ext>
              </a:extLst>
            </p:cNvPr>
            <p:cNvSpPr/>
            <p:nvPr/>
          </p:nvSpPr>
          <p:spPr>
            <a:xfrm>
              <a:off x="6311685" y="4090174"/>
              <a:ext cx="3063292" cy="90269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E4CA9D0B-27A6-4F69-B75A-0F3ABBEA1A7E}"/>
                </a:ext>
              </a:extLst>
            </p:cNvPr>
            <p:cNvGrpSpPr/>
            <p:nvPr/>
          </p:nvGrpSpPr>
          <p:grpSpPr>
            <a:xfrm>
              <a:off x="8051890" y="4255542"/>
              <a:ext cx="1240648" cy="612220"/>
              <a:chOff x="7753027" y="4255542"/>
              <a:chExt cx="1240648" cy="612220"/>
            </a:xfrm>
          </p:grpSpPr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080081B0-3CC5-4EE0-8BE5-97D269DE050D}"/>
                  </a:ext>
                </a:extLst>
              </p:cNvPr>
              <p:cNvGrpSpPr/>
              <p:nvPr/>
            </p:nvGrpSpPr>
            <p:grpSpPr>
              <a:xfrm>
                <a:off x="7753027" y="4255542"/>
                <a:ext cx="1240648" cy="612220"/>
                <a:chOff x="592027" y="4254481"/>
                <a:chExt cx="1240648" cy="612220"/>
              </a:xfrm>
            </p:grpSpPr>
            <p:cxnSp>
              <p:nvCxnSpPr>
                <p:cNvPr id="119" name="직선 화살표 연결선 118">
                  <a:extLst>
                    <a:ext uri="{FF2B5EF4-FFF2-40B4-BE49-F238E27FC236}">
                      <a16:creationId xmlns:a16="http://schemas.microsoft.com/office/drawing/2014/main" id="{4B0BED5C-A389-4680-A0FC-FA57EF60B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027" y="4866701"/>
                  <a:ext cx="124064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직선 화살표 연결선 119">
                  <a:extLst>
                    <a:ext uri="{FF2B5EF4-FFF2-40B4-BE49-F238E27FC236}">
                      <a16:creationId xmlns:a16="http://schemas.microsoft.com/office/drawing/2014/main" id="{8FC945E1-4D3E-4E3A-B17A-3946B8ABC8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58653" y="4254481"/>
                  <a:ext cx="0" cy="61222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1E97C002-041F-4FFE-98FA-7DFE9FE18B93}"/>
                  </a:ext>
                </a:extLst>
              </p:cNvPr>
              <p:cNvSpPr/>
              <p:nvPr/>
            </p:nvSpPr>
            <p:spPr>
              <a:xfrm>
                <a:off x="7808210" y="4485303"/>
                <a:ext cx="1038386" cy="356501"/>
              </a:xfrm>
              <a:custGeom>
                <a:avLst/>
                <a:gdLst>
                  <a:gd name="connsiteX0" fmla="*/ 0 w 1038386"/>
                  <a:gd name="connsiteY0" fmla="*/ 356501 h 356501"/>
                  <a:gd name="connsiteX1" fmla="*/ 356461 w 1038386"/>
                  <a:gd name="connsiteY1" fmla="*/ 248013 h 356501"/>
                  <a:gd name="connsiteX2" fmla="*/ 519193 w 1038386"/>
                  <a:gd name="connsiteY2" fmla="*/ 40 h 356501"/>
                  <a:gd name="connsiteX3" fmla="*/ 681925 w 1038386"/>
                  <a:gd name="connsiteY3" fmla="*/ 267386 h 356501"/>
                  <a:gd name="connsiteX4" fmla="*/ 1038386 w 1038386"/>
                  <a:gd name="connsiteY4" fmla="*/ 333253 h 35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8386" h="356501">
                    <a:moveTo>
                      <a:pt x="0" y="356501"/>
                    </a:moveTo>
                    <a:cubicBezTo>
                      <a:pt x="134964" y="331962"/>
                      <a:pt x="269929" y="307423"/>
                      <a:pt x="356461" y="248013"/>
                    </a:cubicBezTo>
                    <a:cubicBezTo>
                      <a:pt x="442993" y="188603"/>
                      <a:pt x="464949" y="-3189"/>
                      <a:pt x="519193" y="40"/>
                    </a:cubicBezTo>
                    <a:cubicBezTo>
                      <a:pt x="573437" y="3269"/>
                      <a:pt x="595393" y="211850"/>
                      <a:pt x="681925" y="267386"/>
                    </a:cubicBezTo>
                    <a:cubicBezTo>
                      <a:pt x="768457" y="322921"/>
                      <a:pt x="903421" y="328087"/>
                      <a:pt x="1038386" y="333253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2" name="화살표: 아래쪽 111">
              <a:extLst>
                <a:ext uri="{FF2B5EF4-FFF2-40B4-BE49-F238E27FC236}">
                  <a16:creationId xmlns:a16="http://schemas.microsoft.com/office/drawing/2014/main" id="{F7092D13-C1B5-490B-BB88-BC7E84BFAD68}"/>
                </a:ext>
              </a:extLst>
            </p:cNvPr>
            <p:cNvSpPr/>
            <p:nvPr/>
          </p:nvSpPr>
          <p:spPr>
            <a:xfrm rot="16200000">
              <a:off x="7812554" y="4548581"/>
              <a:ext cx="208542" cy="23468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418F2CBD-CDC8-4BE9-AD5B-08E4A558A659}"/>
                </a:ext>
              </a:extLst>
            </p:cNvPr>
            <p:cNvGrpSpPr/>
            <p:nvPr/>
          </p:nvGrpSpPr>
          <p:grpSpPr>
            <a:xfrm>
              <a:off x="6417266" y="4255542"/>
              <a:ext cx="1306869" cy="612220"/>
              <a:chOff x="525806" y="4254481"/>
              <a:chExt cx="1306869" cy="612220"/>
            </a:xfrm>
          </p:grpSpPr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F352F6D6-C488-4A29-A54B-9442ECF6C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806" y="4866701"/>
                <a:ext cx="13068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화살표 연결선 115">
                <a:extLst>
                  <a:ext uri="{FF2B5EF4-FFF2-40B4-BE49-F238E27FC236}">
                    <a16:creationId xmlns:a16="http://schemas.microsoft.com/office/drawing/2014/main" id="{EB5889CD-E1BD-4773-8C87-6567545380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8653" y="4254481"/>
                <a:ext cx="0" cy="6122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7C4841F7-DF3C-4D20-9DFD-3C7F4BA56D38}"/>
                </a:ext>
              </a:extLst>
            </p:cNvPr>
            <p:cNvSpPr/>
            <p:nvPr/>
          </p:nvSpPr>
          <p:spPr>
            <a:xfrm>
              <a:off x="6465863" y="4287006"/>
              <a:ext cx="216219" cy="523632"/>
            </a:xfrm>
            <a:custGeom>
              <a:avLst/>
              <a:gdLst>
                <a:gd name="connsiteX0" fmla="*/ 0 w 1038386"/>
                <a:gd name="connsiteY0" fmla="*/ 356501 h 356501"/>
                <a:gd name="connsiteX1" fmla="*/ 356461 w 1038386"/>
                <a:gd name="connsiteY1" fmla="*/ 248013 h 356501"/>
                <a:gd name="connsiteX2" fmla="*/ 519193 w 1038386"/>
                <a:gd name="connsiteY2" fmla="*/ 40 h 356501"/>
                <a:gd name="connsiteX3" fmla="*/ 681925 w 1038386"/>
                <a:gd name="connsiteY3" fmla="*/ 267386 h 356501"/>
                <a:gd name="connsiteX4" fmla="*/ 1038386 w 1038386"/>
                <a:gd name="connsiteY4" fmla="*/ 333253 h 35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386" h="356501">
                  <a:moveTo>
                    <a:pt x="0" y="356501"/>
                  </a:moveTo>
                  <a:cubicBezTo>
                    <a:pt x="134964" y="331962"/>
                    <a:pt x="269929" y="307423"/>
                    <a:pt x="356461" y="248013"/>
                  </a:cubicBezTo>
                  <a:cubicBezTo>
                    <a:pt x="442993" y="188603"/>
                    <a:pt x="464949" y="-3189"/>
                    <a:pt x="519193" y="40"/>
                  </a:cubicBezTo>
                  <a:cubicBezTo>
                    <a:pt x="573437" y="3269"/>
                    <a:pt x="595393" y="211850"/>
                    <a:pt x="681925" y="267386"/>
                  </a:cubicBezTo>
                  <a:cubicBezTo>
                    <a:pt x="768457" y="322921"/>
                    <a:pt x="903421" y="328087"/>
                    <a:pt x="1038386" y="333253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7" name="연결선: 구부러짐 206">
            <a:extLst>
              <a:ext uri="{FF2B5EF4-FFF2-40B4-BE49-F238E27FC236}">
                <a16:creationId xmlns:a16="http://schemas.microsoft.com/office/drawing/2014/main" id="{732DD16B-166E-4D56-9265-17FD58F0414F}"/>
              </a:ext>
            </a:extLst>
          </p:cNvPr>
          <p:cNvCxnSpPr>
            <a:stCxn id="204" idx="0"/>
            <a:endCxn id="50" idx="1"/>
          </p:cNvCxnSpPr>
          <p:nvPr/>
        </p:nvCxnSpPr>
        <p:spPr>
          <a:xfrm rot="5400000" flipH="1" flipV="1">
            <a:off x="8362588" y="3723592"/>
            <a:ext cx="367820" cy="1243155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구부러짐 122">
            <a:extLst>
              <a:ext uri="{FF2B5EF4-FFF2-40B4-BE49-F238E27FC236}">
                <a16:creationId xmlns:a16="http://schemas.microsoft.com/office/drawing/2014/main" id="{BC118490-3AAB-4B83-AA0A-3ABFCE124697}"/>
              </a:ext>
            </a:extLst>
          </p:cNvPr>
          <p:cNvCxnSpPr>
            <a:cxnSpLocks/>
            <a:stCxn id="110" idx="0"/>
            <a:endCxn id="54" idx="1"/>
          </p:cNvCxnSpPr>
          <p:nvPr/>
        </p:nvCxnSpPr>
        <p:spPr>
          <a:xfrm rot="5400000" flipH="1" flipV="1">
            <a:off x="10643144" y="4196240"/>
            <a:ext cx="365005" cy="30067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0A7EA183-A86D-4E63-A87F-89D725365D9D}"/>
              </a:ext>
            </a:extLst>
          </p:cNvPr>
          <p:cNvSpPr txBox="1"/>
          <p:nvPr/>
        </p:nvSpPr>
        <p:spPr>
          <a:xfrm>
            <a:off x="6724063" y="5678661"/>
            <a:ext cx="471225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i="1" dirty="0"/>
              <a:t>학습 과정에서 </a:t>
            </a:r>
            <a:r>
              <a:rPr lang="ko-KR" altLang="en-US" sz="1200" b="1" i="1" dirty="0">
                <a:solidFill>
                  <a:srgbClr val="0000FF"/>
                </a:solidFill>
              </a:rPr>
              <a:t>배치별로 평균과 분산을 이용해 </a:t>
            </a:r>
            <a:r>
              <a:rPr lang="ko-KR" altLang="en-US" sz="1200" b="1" i="1" dirty="0" err="1">
                <a:solidFill>
                  <a:srgbClr val="0000FF"/>
                </a:solidFill>
              </a:rPr>
              <a:t>정규화</a:t>
            </a:r>
            <a:r>
              <a:rPr lang="ko-KR" altLang="en-US" sz="1200" b="1" i="1" dirty="0" err="1"/>
              <a:t>하는</a:t>
            </a:r>
            <a:r>
              <a:rPr lang="ko-KR" altLang="en-US" sz="1200" b="1" i="1" dirty="0"/>
              <a:t> 계층을 배치 정규화 계층이라 함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F6CBFF7A-D957-4EC9-8C59-D3E97E2EE8DC}"/>
              </a:ext>
            </a:extLst>
          </p:cNvPr>
          <p:cNvSpPr txBox="1"/>
          <p:nvPr/>
        </p:nvSpPr>
        <p:spPr>
          <a:xfrm>
            <a:off x="96183" y="2392195"/>
            <a:ext cx="210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&lt;</a:t>
            </a:r>
            <a:r>
              <a:rPr lang="ko-KR" altLang="en-US" sz="1400" b="1" i="1" dirty="0"/>
              <a:t>배치 정규화 적용 전</a:t>
            </a:r>
            <a:r>
              <a:rPr lang="en-US" altLang="ko-KR" sz="1400" b="1" i="1" dirty="0"/>
              <a:t>&gt;</a:t>
            </a:r>
            <a:endParaRPr lang="ko-KR" altLang="en-US" sz="1400" b="1" i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60736AF-DE4C-4F4A-A9B8-2813DA7E8F8A}"/>
              </a:ext>
            </a:extLst>
          </p:cNvPr>
          <p:cNvSpPr txBox="1"/>
          <p:nvPr/>
        </p:nvSpPr>
        <p:spPr>
          <a:xfrm>
            <a:off x="6096000" y="2392681"/>
            <a:ext cx="210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&lt;</a:t>
            </a:r>
            <a:r>
              <a:rPr lang="ko-KR" altLang="en-US" sz="1400" b="1" i="1" dirty="0"/>
              <a:t>배치 정규화 적용 후</a:t>
            </a:r>
            <a:r>
              <a:rPr lang="en-US" altLang="ko-KR" sz="1400" b="1" i="1" dirty="0"/>
              <a:t>&gt;</a:t>
            </a:r>
            <a:endParaRPr lang="ko-KR" altLang="en-US" sz="1400" b="1" i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6EC70C3-E171-49D7-8013-93FE2C112320}"/>
              </a:ext>
            </a:extLst>
          </p:cNvPr>
          <p:cNvSpPr txBox="1"/>
          <p:nvPr/>
        </p:nvSpPr>
        <p:spPr>
          <a:xfrm>
            <a:off x="157446" y="4400934"/>
            <a:ext cx="210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Ex)</a:t>
            </a:r>
            <a:endParaRPr lang="ko-KR" altLang="en-US" sz="1400" b="1" i="1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7917D90-8802-4ABA-ABE3-49BC41EED511}"/>
              </a:ext>
            </a:extLst>
          </p:cNvPr>
          <p:cNvSpPr txBox="1"/>
          <p:nvPr/>
        </p:nvSpPr>
        <p:spPr>
          <a:xfrm>
            <a:off x="6162785" y="4400934"/>
            <a:ext cx="210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Ex)</a:t>
            </a:r>
            <a:endParaRPr lang="ko-KR" altLang="en-US" sz="1400" b="1" i="1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973D658-6483-411F-951D-D6E083185A7A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Overfitting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3519724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048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429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[Review] Descent Method (</a:t>
            </a:r>
            <a:r>
              <a:rPr lang="ko-KR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하강법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4EC2BE-49D1-451F-97DE-A2FBFE99BB79}"/>
              </a:ext>
            </a:extLst>
          </p:cNvPr>
          <p:cNvSpPr txBox="1"/>
          <p:nvPr/>
        </p:nvSpPr>
        <p:spPr>
          <a:xfrm>
            <a:off x="165981" y="1047893"/>
            <a:ext cx="11635978" cy="149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주어진 어떤 지점에서부터 오차가 더 작은 곳으로 이동하려는 방법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하강법을 위해 </a:t>
            </a:r>
            <a:r>
              <a:rPr lang="en-US" altLang="ko-KR" sz="1600" dirty="0"/>
              <a:t>Backpropagation</a:t>
            </a:r>
            <a:r>
              <a:rPr lang="ko-KR" altLang="en-US" sz="1600" dirty="0"/>
              <a:t>으로 </a:t>
            </a:r>
            <a:r>
              <a:rPr lang="ko-KR" altLang="en-US" sz="1600" b="1" dirty="0"/>
              <a:t>가중치</a:t>
            </a:r>
            <a:r>
              <a:rPr lang="ko-KR" altLang="en-US" sz="1600" dirty="0"/>
              <a:t>와 </a:t>
            </a:r>
            <a:r>
              <a:rPr lang="ko-KR" altLang="en-US" sz="1600" b="1" dirty="0"/>
              <a:t>편향</a:t>
            </a:r>
            <a:r>
              <a:rPr lang="ko-KR" altLang="en-US" sz="1600" dirty="0"/>
              <a:t>을 수정하는 과정을 확인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D7078E-2F2B-40CA-8D40-78A86FFA54E8}"/>
              </a:ext>
            </a:extLst>
          </p:cNvPr>
          <p:cNvSpPr txBox="1"/>
          <p:nvPr/>
        </p:nvSpPr>
        <p:spPr>
          <a:xfrm>
            <a:off x="2066113" y="6369833"/>
            <a:ext cx="1804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Descent Method 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3A7619-9FA7-4EB0-A075-96029D6B4E14}"/>
              </a:ext>
            </a:extLst>
          </p:cNvPr>
          <p:cNvGrpSpPr/>
          <p:nvPr/>
        </p:nvGrpSpPr>
        <p:grpSpPr>
          <a:xfrm>
            <a:off x="233702" y="2662515"/>
            <a:ext cx="5881387" cy="2516486"/>
            <a:chOff x="5682738" y="3140785"/>
            <a:chExt cx="5881387" cy="2516486"/>
          </a:xfrm>
        </p:grpSpPr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9527888C-7318-414E-8938-C6902B892B07}"/>
                </a:ext>
              </a:extLst>
            </p:cNvPr>
            <p:cNvCxnSpPr>
              <a:cxnSpLocks/>
            </p:cNvCxnSpPr>
            <p:nvPr/>
          </p:nvCxnSpPr>
          <p:spPr>
            <a:xfrm>
              <a:off x="6217437" y="3628582"/>
              <a:ext cx="1108616" cy="16861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BE2279B-DA97-4B91-8C7D-226FF5395A62}"/>
                </a:ext>
              </a:extLst>
            </p:cNvPr>
            <p:cNvGrpSpPr/>
            <p:nvPr/>
          </p:nvGrpSpPr>
          <p:grpSpPr>
            <a:xfrm>
              <a:off x="5682738" y="3140785"/>
              <a:ext cx="5881387" cy="2516486"/>
              <a:chOff x="990615" y="2272317"/>
              <a:chExt cx="10504363" cy="4494531"/>
            </a:xfrm>
          </p:grpSpPr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06569068-1C22-4311-B7F1-39FC2B633E2E}"/>
                  </a:ext>
                </a:extLst>
              </p:cNvPr>
              <p:cNvSpPr/>
              <p:nvPr/>
            </p:nvSpPr>
            <p:spPr>
              <a:xfrm>
                <a:off x="1769420" y="2478444"/>
                <a:ext cx="8804694" cy="3572701"/>
              </a:xfrm>
              <a:custGeom>
                <a:avLst/>
                <a:gdLst>
                  <a:gd name="connsiteX0" fmla="*/ 0 w 8804694"/>
                  <a:gd name="connsiteY0" fmla="*/ 2410634 h 3572701"/>
                  <a:gd name="connsiteX1" fmla="*/ 1196196 w 8804694"/>
                  <a:gd name="connsiteY1" fmla="*/ 800370 h 3572701"/>
                  <a:gd name="connsiteX2" fmla="*/ 2179607 w 8804694"/>
                  <a:gd name="connsiteY2" fmla="*/ 2278363 h 3572701"/>
                  <a:gd name="connsiteX3" fmla="*/ 3858883 w 8804694"/>
                  <a:gd name="connsiteY3" fmla="*/ 1306453 h 3572701"/>
                  <a:gd name="connsiteX4" fmla="*/ 5969479 w 8804694"/>
                  <a:gd name="connsiteY4" fmla="*/ 3560823 h 3572701"/>
                  <a:gd name="connsiteX5" fmla="*/ 7993811 w 8804694"/>
                  <a:gd name="connsiteY5" fmla="*/ 144763 h 3572701"/>
                  <a:gd name="connsiteX6" fmla="*/ 8804694 w 8804694"/>
                  <a:gd name="connsiteY6" fmla="*/ 955646 h 3572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04694" h="3572701">
                    <a:moveTo>
                      <a:pt x="0" y="2410634"/>
                    </a:moveTo>
                    <a:cubicBezTo>
                      <a:pt x="416464" y="1616524"/>
                      <a:pt x="832928" y="822415"/>
                      <a:pt x="1196196" y="800370"/>
                    </a:cubicBezTo>
                    <a:cubicBezTo>
                      <a:pt x="1559464" y="778325"/>
                      <a:pt x="1735826" y="2194016"/>
                      <a:pt x="2179607" y="2278363"/>
                    </a:cubicBezTo>
                    <a:cubicBezTo>
                      <a:pt x="2623388" y="2362710"/>
                      <a:pt x="3227238" y="1092710"/>
                      <a:pt x="3858883" y="1306453"/>
                    </a:cubicBezTo>
                    <a:cubicBezTo>
                      <a:pt x="4490528" y="1520196"/>
                      <a:pt x="5280324" y="3754438"/>
                      <a:pt x="5969479" y="3560823"/>
                    </a:cubicBezTo>
                    <a:cubicBezTo>
                      <a:pt x="6658634" y="3367208"/>
                      <a:pt x="7521275" y="578959"/>
                      <a:pt x="7993811" y="144763"/>
                    </a:cubicBezTo>
                    <a:cubicBezTo>
                      <a:pt x="8466347" y="-289433"/>
                      <a:pt x="8635520" y="333106"/>
                      <a:pt x="8804694" y="955646"/>
                    </a:cubicBezTo>
                  </a:path>
                </a:pathLst>
              </a:cu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4118361-118B-49EA-AD1C-06EFAF52ECC9}"/>
                      </a:ext>
                    </a:extLst>
                  </p:cNvPr>
                  <p:cNvSpPr txBox="1"/>
                  <p:nvPr/>
                </p:nvSpPr>
                <p:spPr>
                  <a:xfrm>
                    <a:off x="1199524" y="4978922"/>
                    <a:ext cx="1206892" cy="49473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a14:m>
                    <a:r>
                      <a:rPr lang="en-US" altLang="ko-KR" sz="1200" dirty="0"/>
                      <a:t>(</a:t>
                    </a:r>
                    <a14:m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altLang="ko-KR" sz="1200" dirty="0"/>
                      <a:t>)</a:t>
                    </a:r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4118361-118B-49EA-AD1C-06EFAF52EC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9524" y="4978922"/>
                    <a:ext cx="1206892" cy="49473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2174" r="-7273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207EDFBF-7164-4C14-B659-16497DC1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615" y="6273800"/>
                <a:ext cx="1045208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7E162F1E-C359-4F2E-95F6-F613F7CE26E4}"/>
                      </a:ext>
                    </a:extLst>
                  </p:cNvPr>
                  <p:cNvSpPr txBox="1"/>
                  <p:nvPr/>
                </p:nvSpPr>
                <p:spPr>
                  <a:xfrm>
                    <a:off x="11007653" y="5747660"/>
                    <a:ext cx="487325" cy="49473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oMath>
                      </m:oMathPara>
                    </a14:m>
                    <a:endParaRPr lang="ko-KR" altLang="en-US" sz="1200" b="1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7E162F1E-C359-4F2E-95F6-F613F7CE26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07653" y="5747660"/>
                    <a:ext cx="487325" cy="49473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9BB63055-5D55-4065-80D9-FB87EA0801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4455" y="6051145"/>
                <a:ext cx="449225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FC8189B5-C6DF-43DF-8416-E3692629FE24}"/>
                      </a:ext>
                    </a:extLst>
                  </p:cNvPr>
                  <p:cNvSpPr txBox="1"/>
                  <p:nvPr/>
                </p:nvSpPr>
                <p:spPr>
                  <a:xfrm>
                    <a:off x="2845859" y="5605577"/>
                    <a:ext cx="487325" cy="4672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050" b="1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FC8189B5-C6DF-43DF-8416-E3692629FE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5859" y="5605577"/>
                    <a:ext cx="487325" cy="4672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9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7A94121A-2515-4D8B-9C96-5E725C0152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790" y="3971593"/>
                <a:ext cx="0" cy="2293081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3EBC898A-3D16-497D-AC95-F4B8334DFA50}"/>
                  </a:ext>
                </a:extLst>
              </p:cNvPr>
              <p:cNvSpPr/>
              <p:nvPr/>
            </p:nvSpPr>
            <p:spPr>
              <a:xfrm>
                <a:off x="2849455" y="3225426"/>
                <a:ext cx="151780" cy="151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578154C3-3A57-47D3-892A-CA51FDBD8081}"/>
                  </a:ext>
                </a:extLst>
              </p:cNvPr>
              <p:cNvCxnSpPr>
                <a:cxnSpLocks/>
                <a:stCxn id="77" idx="4"/>
              </p:cNvCxnSpPr>
              <p:nvPr/>
            </p:nvCxnSpPr>
            <p:spPr>
              <a:xfrm flipH="1">
                <a:off x="2922705" y="3377206"/>
                <a:ext cx="2640" cy="2918358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D1BF4FFB-547B-45FF-8556-FFADD19A0A7F}"/>
                  </a:ext>
                </a:extLst>
              </p:cNvPr>
              <p:cNvSpPr/>
              <p:nvPr/>
            </p:nvSpPr>
            <p:spPr>
              <a:xfrm>
                <a:off x="3372696" y="3956117"/>
                <a:ext cx="151780" cy="151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68D4B48F-47D3-4830-8FF4-029A3300708B}"/>
                      </a:ext>
                    </a:extLst>
                  </p:cNvPr>
                  <p:cNvSpPr txBox="1"/>
                  <p:nvPr/>
                </p:nvSpPr>
                <p:spPr>
                  <a:xfrm>
                    <a:off x="4181843" y="4732828"/>
                    <a:ext cx="2438870" cy="44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altLang="ko-KR" sz="1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altLang="ko-KR" sz="10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000" b="1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68D4B48F-47D3-4830-8FF4-029A330070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1843" y="4732828"/>
                    <a:ext cx="2438870" cy="4459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9F41DB61-6245-4247-9423-AE2B7CB34D7C}"/>
                  </a:ext>
                </a:extLst>
              </p:cNvPr>
              <p:cNvSpPr/>
              <p:nvPr/>
            </p:nvSpPr>
            <p:spPr>
              <a:xfrm>
                <a:off x="3927378" y="4667560"/>
                <a:ext cx="151780" cy="15178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0B0EFEF2-1D9E-4A9B-AEC9-7FABA6957D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1887" y="4709439"/>
                <a:ext cx="10859" cy="1575244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138DB4A1-E287-4E6F-9F66-05307C67E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1840" y="6056613"/>
                <a:ext cx="338116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B3E3F0CF-8E44-48D1-9F0C-870A7D0D4ED9}"/>
                      </a:ext>
                    </a:extLst>
                  </p:cNvPr>
                  <p:cNvSpPr txBox="1"/>
                  <p:nvPr/>
                </p:nvSpPr>
                <p:spPr>
                  <a:xfrm>
                    <a:off x="3301309" y="5612046"/>
                    <a:ext cx="487325" cy="47411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105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05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050" b="1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B3E3F0CF-8E44-48D1-9F0C-870A7D0D4E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1309" y="5612046"/>
                    <a:ext cx="487325" cy="47411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79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ADF445C5-0683-4AF3-93F5-6B0EEA8427BD}"/>
                  </a:ext>
                </a:extLst>
              </p:cNvPr>
              <p:cNvSpPr/>
              <p:nvPr/>
            </p:nvSpPr>
            <p:spPr>
              <a:xfrm>
                <a:off x="3743206" y="4604370"/>
                <a:ext cx="151780" cy="151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50377AB3-0601-436D-9654-521C150DA9F9}"/>
                      </a:ext>
                    </a:extLst>
                  </p:cNvPr>
                  <p:cNvSpPr txBox="1"/>
                  <p:nvPr/>
                </p:nvSpPr>
                <p:spPr>
                  <a:xfrm>
                    <a:off x="3517581" y="5113662"/>
                    <a:ext cx="4272187" cy="44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000" b="1" dirty="0"/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50377AB3-0601-436D-9654-521C150DA9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7581" y="5113662"/>
                    <a:ext cx="4272187" cy="4459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18A39DC-33DE-48BE-9321-099320E8F823}"/>
                      </a:ext>
                    </a:extLst>
                  </p:cNvPr>
                  <p:cNvSpPr txBox="1"/>
                  <p:nvPr/>
                </p:nvSpPr>
                <p:spPr>
                  <a:xfrm>
                    <a:off x="5620032" y="2445737"/>
                    <a:ext cx="3379855" cy="13503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28600" indent="-228600">
                      <a:lnSpc>
                        <a:spcPct val="150000"/>
                      </a:lnSpc>
                      <a:buAutoNum type="arabicPeriod"/>
                    </a:pPr>
                    <a:r>
                      <a:rPr lang="ko-KR" altLang="en-US" sz="1000" b="1" dirty="0"/>
                      <a:t>낮은 곳으로 조금씩 이동</a:t>
                    </a:r>
                    <a:endParaRPr lang="en-US" altLang="ko-KR" sz="1000" b="1" dirty="0"/>
                  </a:p>
                  <a:p>
                    <a:pPr marL="228600" indent="-228600">
                      <a:lnSpc>
                        <a:spcPct val="150000"/>
                      </a:lnSpc>
                      <a:buFontTx/>
                      <a:buAutoNum type="arabicPeriod"/>
                    </a:pPr>
                    <a:r>
                      <a:rPr lang="en-US" altLang="ko-KR" sz="1000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sz="10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ko-KR" sz="1000" b="1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ko-KR" altLang="en-US" sz="1000" b="1" dirty="0" err="1"/>
                      <a:t>는</a:t>
                    </a:r>
                    <a:r>
                      <a:rPr lang="ko-KR" altLang="en-US" sz="1000" b="1" dirty="0"/>
                      <a:t> 계속 변경</a:t>
                    </a:r>
                    <a:endParaRPr lang="en-US" altLang="ko-KR" sz="1000" b="1" dirty="0"/>
                  </a:p>
                  <a:p>
                    <a:pPr marL="228600" indent="-228600">
                      <a:lnSpc>
                        <a:spcPct val="150000"/>
                      </a:lnSpc>
                      <a:buAutoNum type="arabicPeriod"/>
                    </a:pPr>
                    <a:r>
                      <a:rPr lang="ko-KR" altLang="en-US" sz="1000" b="1" dirty="0"/>
                      <a:t>최소 지점까지 이동</a:t>
                    </a:r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18A39DC-33DE-48BE-9321-099320E8F8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20032" y="2445737"/>
                    <a:ext cx="3379855" cy="135031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41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722BB8FA-E7E9-4D0A-9024-CB5AF7B4D83C}"/>
                      </a:ext>
                    </a:extLst>
                  </p:cNvPr>
                  <p:cNvSpPr txBox="1"/>
                  <p:nvPr/>
                </p:nvSpPr>
                <p:spPr>
                  <a:xfrm>
                    <a:off x="4127718" y="5688387"/>
                    <a:ext cx="2993572" cy="44594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altLang="ko-KR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00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000" b="1" dirty="0"/>
                  </a:p>
                </p:txBody>
              </p:sp>
            </mc:Choice>
            <mc:Fallback xmlns="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722BB8FA-E7E9-4D0A-9024-CB5AF7B4D8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7718" y="5688387"/>
                    <a:ext cx="2993572" cy="4459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1A100D4-B9B0-4A8F-8047-D3E5E0C61B04}"/>
                  </a:ext>
                </a:extLst>
              </p:cNvPr>
              <p:cNvSpPr txBox="1"/>
              <p:nvPr/>
            </p:nvSpPr>
            <p:spPr>
              <a:xfrm>
                <a:off x="4965909" y="5331035"/>
                <a:ext cx="590594" cy="494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…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1125F4CB-611E-49ED-B26B-03AC618D3ACA}"/>
                      </a:ext>
                    </a:extLst>
                  </p:cNvPr>
                  <p:cNvSpPr txBox="1"/>
                  <p:nvPr/>
                </p:nvSpPr>
                <p:spPr>
                  <a:xfrm>
                    <a:off x="3119603" y="6257272"/>
                    <a:ext cx="487325" cy="5021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ko-KR" sz="12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200" b="1" dirty="0"/>
                  </a:p>
                </p:txBody>
              </p:sp>
            </mc:Choice>
            <mc:Fallback xmlns="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1125F4CB-611E-49ED-B26B-03AC618D3A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9603" y="6257272"/>
                    <a:ext cx="487325" cy="50217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622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17B2EABF-4F49-4D69-A00A-2D883AB14032}"/>
                      </a:ext>
                    </a:extLst>
                  </p:cNvPr>
                  <p:cNvSpPr txBox="1"/>
                  <p:nvPr/>
                </p:nvSpPr>
                <p:spPr>
                  <a:xfrm>
                    <a:off x="2681681" y="6270176"/>
                    <a:ext cx="487325" cy="49473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200" b="1" dirty="0"/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17B2EABF-4F49-4D69-A00A-2D883AB140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1681" y="6270176"/>
                    <a:ext cx="487325" cy="49473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136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EEDC3A17-356A-4617-BE64-9E9F55CB78B4}"/>
                      </a:ext>
                    </a:extLst>
                  </p:cNvPr>
                  <p:cNvSpPr txBox="1"/>
                  <p:nvPr/>
                </p:nvSpPr>
                <p:spPr>
                  <a:xfrm>
                    <a:off x="3640393" y="6264674"/>
                    <a:ext cx="487325" cy="5021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ko-KR" sz="12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200" b="1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EEDC3A17-356A-4617-BE64-9E9F55CB78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0393" y="6264674"/>
                    <a:ext cx="487325" cy="50217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6590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1" name="object 4">
                <a:extLst>
                  <a:ext uri="{FF2B5EF4-FFF2-40B4-BE49-F238E27FC236}">
                    <a16:creationId xmlns:a16="http://schemas.microsoft.com/office/drawing/2014/main" id="{233DDBEB-DDB8-4467-91F5-3591E63073A4}"/>
                  </a:ext>
                </a:extLst>
              </p:cNvPr>
              <p:cNvSpPr/>
              <p:nvPr/>
            </p:nvSpPr>
            <p:spPr>
              <a:xfrm>
                <a:off x="2645573" y="2631169"/>
                <a:ext cx="580095" cy="670147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122" name="화살표: 오른쪽 121">
                <a:extLst>
                  <a:ext uri="{FF2B5EF4-FFF2-40B4-BE49-F238E27FC236}">
                    <a16:creationId xmlns:a16="http://schemas.microsoft.com/office/drawing/2014/main" id="{BCA696DB-A00A-43EC-913D-AB06859A1760}"/>
                  </a:ext>
                </a:extLst>
              </p:cNvPr>
              <p:cNvSpPr/>
              <p:nvPr/>
            </p:nvSpPr>
            <p:spPr>
              <a:xfrm>
                <a:off x="3225668" y="2799899"/>
                <a:ext cx="374562" cy="195532"/>
              </a:xfrm>
              <a:prstGeom prst="rightArrow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34710CB-D7D8-409B-A41C-FFD3606C0217}"/>
                  </a:ext>
                </a:extLst>
              </p:cNvPr>
              <p:cNvSpPr txBox="1"/>
              <p:nvPr/>
            </p:nvSpPr>
            <p:spPr>
              <a:xfrm>
                <a:off x="2524385" y="2272317"/>
                <a:ext cx="879295" cy="439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/>
                  <a:t>Start</a:t>
                </a:r>
                <a:endParaRPr lang="ko-KR" altLang="en-US" sz="1000" b="1" dirty="0"/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6647A99-4D5D-44B3-AD8D-0540BA13148A}"/>
              </a:ext>
            </a:extLst>
          </p:cNvPr>
          <p:cNvGrpSpPr/>
          <p:nvPr/>
        </p:nvGrpSpPr>
        <p:grpSpPr>
          <a:xfrm>
            <a:off x="6414014" y="2842289"/>
            <a:ext cx="5353974" cy="2990357"/>
            <a:chOff x="6385814" y="3174710"/>
            <a:chExt cx="5353974" cy="2990357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C45F516-EA5B-42B8-916A-322C36300947}"/>
                </a:ext>
              </a:extLst>
            </p:cNvPr>
            <p:cNvGrpSpPr/>
            <p:nvPr/>
          </p:nvGrpSpPr>
          <p:grpSpPr>
            <a:xfrm>
              <a:off x="6385814" y="3174710"/>
              <a:ext cx="5353974" cy="2510731"/>
              <a:chOff x="2203778" y="2032825"/>
              <a:chExt cx="7769381" cy="3643429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31EFF0B1-E681-432C-9369-CA1D6D69C2BB}"/>
                  </a:ext>
                </a:extLst>
              </p:cNvPr>
              <p:cNvSpPr/>
              <p:nvPr/>
            </p:nvSpPr>
            <p:spPr>
              <a:xfrm>
                <a:off x="4540042" y="2390864"/>
                <a:ext cx="2999014" cy="2999014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f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5CA6187F-0590-43F2-87F0-C5226D487DF0}"/>
                  </a:ext>
                </a:extLst>
              </p:cNvPr>
              <p:cNvCxnSpPr>
                <a:cxnSpLocks/>
                <a:stCxn id="46" idx="6"/>
              </p:cNvCxnSpPr>
              <p:nvPr/>
            </p:nvCxnSpPr>
            <p:spPr>
              <a:xfrm>
                <a:off x="7539056" y="3890371"/>
                <a:ext cx="243410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D866F86D-5217-482F-9F15-2E4F2108BACF}"/>
                      </a:ext>
                    </a:extLst>
                  </p:cNvPr>
                  <p:cNvSpPr txBox="1"/>
                  <p:nvPr/>
                </p:nvSpPr>
                <p:spPr>
                  <a:xfrm>
                    <a:off x="8505961" y="3521039"/>
                    <a:ext cx="500295" cy="4466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ko-KR" altLang="en-US" sz="1400" b="1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D866F86D-5217-482F-9F15-2E4F2108BA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5961" y="3521039"/>
                    <a:ext cx="500295" cy="44662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DC0FFC91-9A0A-4E8F-85A0-00619525DE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1756" y="4590348"/>
                <a:ext cx="2478305" cy="1085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617DF640-F0EA-4C4B-8735-387B222FD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1756" y="2032825"/>
                <a:ext cx="2478305" cy="11486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ADA20D0-A812-4E64-A07A-5DD836E0C67D}"/>
                      </a:ext>
                    </a:extLst>
                  </p:cNvPr>
                  <p:cNvSpPr txBox="1"/>
                  <p:nvPr/>
                </p:nvSpPr>
                <p:spPr>
                  <a:xfrm>
                    <a:off x="3220761" y="2232161"/>
                    <a:ext cx="500295" cy="4466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ko-KR" altLang="en-US" sz="1400" b="1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ADA20D0-A812-4E64-A07A-5DD836E0C6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0761" y="2232161"/>
                    <a:ext cx="500295" cy="446628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971591AE-FBD2-4C34-A21F-051DAEAFBE66}"/>
                      </a:ext>
                    </a:extLst>
                  </p:cNvPr>
                  <p:cNvSpPr txBox="1"/>
                  <p:nvPr/>
                </p:nvSpPr>
                <p:spPr>
                  <a:xfrm>
                    <a:off x="3220759" y="4763968"/>
                    <a:ext cx="500295" cy="4466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ko-KR" altLang="en-US" sz="1400" b="1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971591AE-FBD2-4C34-A21F-051DAEAFBE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0759" y="4763968"/>
                    <a:ext cx="500295" cy="44662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91279F7-F6AC-4E03-8392-C5D1B8E7A256}"/>
                      </a:ext>
                    </a:extLst>
                  </p:cNvPr>
                  <p:cNvSpPr txBox="1"/>
                  <p:nvPr/>
                </p:nvSpPr>
                <p:spPr>
                  <a:xfrm>
                    <a:off x="4895655" y="3003683"/>
                    <a:ext cx="430513" cy="64351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num>
                            <m:den>
                              <m:r>
                                <a:rPr lang="en-US" altLang="ko-KR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91279F7-F6AC-4E03-8392-C5D1B8E7A2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5655" y="3003683"/>
                    <a:ext cx="430513" cy="64351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7843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6A1C8CB4-A49C-495D-B611-8CDDB3574882}"/>
                      </a:ext>
                    </a:extLst>
                  </p:cNvPr>
                  <p:cNvSpPr txBox="1"/>
                  <p:nvPr/>
                </p:nvSpPr>
                <p:spPr>
                  <a:xfrm>
                    <a:off x="4895655" y="4144953"/>
                    <a:ext cx="430513" cy="68938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num>
                            <m:den>
                              <m:r>
                                <a:rPr lang="en-US" altLang="ko-KR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6A1C8CB4-A49C-495D-B611-8CDDB35748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5655" y="4144953"/>
                    <a:ext cx="430513" cy="68938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7843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14D169A-B928-416E-A28F-91280F463BF7}"/>
                  </a:ext>
                </a:extLst>
              </p:cNvPr>
              <p:cNvSpPr txBox="1"/>
              <p:nvPr/>
            </p:nvSpPr>
            <p:spPr>
              <a:xfrm>
                <a:off x="5218691" y="2601718"/>
                <a:ext cx="1852928" cy="401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/>
                  <a:t>local gradient</a:t>
                </a:r>
                <a:endParaRPr lang="ko-KR" altLang="en-US" sz="12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CE9C0187-B1EA-47F5-B13B-7344E4DD7A43}"/>
                      </a:ext>
                    </a:extLst>
                  </p:cNvPr>
                  <p:cNvSpPr txBox="1"/>
                  <p:nvPr/>
                </p:nvSpPr>
                <p:spPr>
                  <a:xfrm>
                    <a:off x="8540851" y="4144953"/>
                    <a:ext cx="430513" cy="64351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en-US" altLang="ko-KR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CE9C0187-B1EA-47F5-B13B-7344E4DD7A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0851" y="4144953"/>
                    <a:ext cx="430513" cy="64351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8000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783A9696-1D33-4FBA-B270-77EC74774D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39056" y="4011775"/>
                <a:ext cx="2364361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60C7B5-0799-4A95-A252-75741E93D897}"/>
                  </a:ext>
                </a:extLst>
              </p:cNvPr>
              <p:cNvSpPr txBox="1"/>
              <p:nvPr/>
            </p:nvSpPr>
            <p:spPr>
              <a:xfrm>
                <a:off x="8191883" y="4856958"/>
                <a:ext cx="1359934" cy="401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/>
                  <a:t>gradients</a:t>
                </a:r>
                <a:endParaRPr lang="ko-KR" altLang="en-US" sz="1200" b="1" dirty="0"/>
              </a:p>
            </p:txBody>
          </p: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E4005728-D05B-4A73-8C34-1CFD563B9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03778" y="2179105"/>
                <a:ext cx="2449166" cy="110484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C206F6EA-91DB-4D4D-9025-5E5B1C3D15DE}"/>
                  </a:ext>
                </a:extLst>
              </p:cNvPr>
              <p:cNvGrpSpPr/>
              <p:nvPr/>
            </p:nvGrpSpPr>
            <p:grpSpPr>
              <a:xfrm rot="1434470">
                <a:off x="2462648" y="2792200"/>
                <a:ext cx="1691165" cy="658986"/>
                <a:chOff x="2408688" y="2990510"/>
                <a:chExt cx="1691165" cy="65898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B85F81ED-87C9-4A4D-A169-14359AF40AF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08688" y="3005979"/>
                      <a:ext cx="495906" cy="64351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altLang="ko-K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num>
                              <m:den>
                                <m:r>
                                  <a:rPr lang="en-US" altLang="ko-KR" sz="1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den>
                            </m:f>
                          </m:oMath>
                        </m:oMathPara>
                      </a14:m>
                      <a:endParaRPr lang="ko-KR" altLang="en-US" sz="1200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B85F81ED-87C9-4A4D-A169-14359AF40AF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08688" y="3005979"/>
                      <a:ext cx="495906" cy="643517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A45EB78C-32D0-4B18-9CF7-8AB3BB46C2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08086" y="2990510"/>
                      <a:ext cx="1291767" cy="6559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en-US" altLang="ko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den>
                          </m:f>
                        </m:oMath>
                      </a14:m>
                      <a:r>
                        <a:rPr lang="ko-KR" altLang="en-US" sz="1600" dirty="0"/>
                        <a:t>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num>
                            <m:den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</m:oMath>
                      </a14:m>
                      <a:endParaRPr lang="ko-KR" altLang="en-US" sz="1600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A45EB78C-32D0-4B18-9CF7-8AB3BB46C2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08086" y="2990510"/>
                      <a:ext cx="1291767" cy="655984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0AB4504-D8C4-4760-99A5-EF68D5DA6860}"/>
                </a:ext>
              </a:extLst>
            </p:cNvPr>
            <p:cNvGrpSpPr/>
            <p:nvPr/>
          </p:nvGrpSpPr>
          <p:grpSpPr>
            <a:xfrm>
              <a:off x="6402186" y="5005867"/>
              <a:ext cx="1769927" cy="931193"/>
              <a:chOff x="5949346" y="5018940"/>
              <a:chExt cx="2206861" cy="1161073"/>
            </a:xfrm>
          </p:grpSpPr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D0CC0BA4-E3C4-4781-B739-204CD97667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9346" y="5018940"/>
                <a:ext cx="2206861" cy="96676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C3CB434E-CBAC-4C31-B739-28EB3E5EB329}"/>
                      </a:ext>
                    </a:extLst>
                  </p:cNvPr>
                  <p:cNvSpPr txBox="1"/>
                  <p:nvPr/>
                </p:nvSpPr>
                <p:spPr>
                  <a:xfrm rot="20141000">
                    <a:off x="6679406" y="5577996"/>
                    <a:ext cx="1163971" cy="6020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den>
                        </m:f>
                      </m:oMath>
                    </a14:m>
                    <a:r>
                      <a:rPr lang="ko-KR" altLang="en-US" sz="1600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num>
                          <m:den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den>
                        </m:f>
                      </m:oMath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C3CB434E-CBAC-4C31-B739-28EB3E5EB3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141000">
                    <a:off x="6679406" y="5577996"/>
                    <a:ext cx="1163971" cy="602017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7B40B41-A2E5-4C59-AEC0-411A7C1AEFCA}"/>
                    </a:ext>
                  </a:extLst>
                </p:cNvPr>
                <p:cNvSpPr txBox="1"/>
                <p:nvPr/>
              </p:nvSpPr>
              <p:spPr>
                <a:xfrm rot="20141000">
                  <a:off x="6760740" y="5690001"/>
                  <a:ext cx="337924" cy="47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den>
                        </m:f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7B40B41-A2E5-4C59-AEC0-411A7C1AE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141000">
                  <a:off x="6760740" y="5690001"/>
                  <a:ext cx="337924" cy="47506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0628980-4E61-4A05-9009-464837AAFB60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Optimization</a:t>
            </a:r>
            <a:endParaRPr lang="ko-KR" altLang="en-US" sz="2000" i="1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8AF2F64-B92F-4B8D-A22F-518A5F057991}"/>
              </a:ext>
            </a:extLst>
          </p:cNvPr>
          <p:cNvGrpSpPr/>
          <p:nvPr/>
        </p:nvGrpSpPr>
        <p:grpSpPr>
          <a:xfrm>
            <a:off x="799056" y="5301637"/>
            <a:ext cx="4090980" cy="1159206"/>
            <a:chOff x="837154" y="5352397"/>
            <a:chExt cx="4090980" cy="11592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CB02179E-C89E-4AB1-AF7A-DB8885B1DF5A}"/>
                    </a:ext>
                  </a:extLst>
                </p:cNvPr>
                <p:cNvSpPr txBox="1"/>
                <p:nvPr/>
              </p:nvSpPr>
              <p:spPr>
                <a:xfrm>
                  <a:off x="837154" y="5723018"/>
                  <a:ext cx="2969980" cy="3281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ko-KR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altLang="ko-KR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a:rPr lang="en-US" altLang="ko-KR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en-US" altLang="ko-KR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ko-KR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ko-KR" b="1" dirty="0"/>
                    <a:t>,   </a:t>
                  </a:r>
                  <a:endParaRPr lang="ko-KR" altLang="en-US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CB02179E-C89E-4AB1-AF7A-DB8885B1D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154" y="5723018"/>
                  <a:ext cx="2969980" cy="328144"/>
                </a:xfrm>
                <a:prstGeom prst="rect">
                  <a:avLst/>
                </a:prstGeom>
                <a:blipFill>
                  <a:blip r:embed="rId26"/>
                  <a:stretch>
                    <a:fillRect t="-7407" b="-4259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AB2FE9EF-3B3B-434C-9BB8-058C222B3D1A}"/>
                </a:ext>
              </a:extLst>
            </p:cNvPr>
            <p:cNvCxnSpPr>
              <a:cxnSpLocks/>
            </p:cNvCxnSpPr>
            <p:nvPr/>
          </p:nvCxnSpPr>
          <p:spPr>
            <a:xfrm>
              <a:off x="2184023" y="5598352"/>
              <a:ext cx="67029" cy="2411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B87CBAF-0938-4B24-B37B-31D657B11998}"/>
                </a:ext>
              </a:extLst>
            </p:cNvPr>
            <p:cNvSpPr txBox="1"/>
            <p:nvPr/>
          </p:nvSpPr>
          <p:spPr>
            <a:xfrm>
              <a:off x="1645322" y="5352397"/>
              <a:ext cx="2359335" cy="242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학습률</a:t>
              </a:r>
              <a:r>
                <a:rPr lang="en-US" altLang="ko-KR" sz="1200" dirty="0"/>
                <a:t>(learning rate, step size)</a:t>
              </a:r>
              <a:endParaRPr lang="ko-KR" altLang="en-US" sz="1200" dirty="0"/>
            </a:p>
          </p:txBody>
        </p: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637FE283-F3E6-4ED3-A29F-987EEF1AD4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927" y="6016165"/>
              <a:ext cx="102515" cy="232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FD58276-540D-471C-842C-C1B16E07DCEE}"/>
                </a:ext>
              </a:extLst>
            </p:cNvPr>
            <p:cNvSpPr txBox="1"/>
            <p:nvPr/>
          </p:nvSpPr>
          <p:spPr>
            <a:xfrm>
              <a:off x="3869020" y="6269571"/>
              <a:ext cx="1028843" cy="242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탐색 방향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48505C89-E9FD-4BC8-B29B-095D12B6DB47}"/>
                    </a:ext>
                  </a:extLst>
                </p:cNvPr>
                <p:cNvSpPr txBox="1"/>
                <p:nvPr/>
              </p:nvSpPr>
              <p:spPr>
                <a:xfrm>
                  <a:off x="3195109" y="5770361"/>
                  <a:ext cx="1733025" cy="2420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𝒘𝒉𝒆𝒓𝒆</m:t>
                        </m:r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2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ko-KR" sz="12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1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sz="1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ko-KR" alt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48505C89-E9FD-4BC8-B29B-095D12B6D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5109" y="5770361"/>
                  <a:ext cx="1733025" cy="242032"/>
                </a:xfrm>
                <a:prstGeom prst="rect">
                  <a:avLst/>
                </a:prstGeom>
                <a:blipFill>
                  <a:blip r:embed="rId27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92366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429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[Review] Descent Method (</a:t>
            </a:r>
            <a:r>
              <a:rPr lang="ko-KR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하강법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4EC2BE-49D1-451F-97DE-A2FBFE99BB79}"/>
              </a:ext>
            </a:extLst>
          </p:cNvPr>
          <p:cNvSpPr txBox="1"/>
          <p:nvPr/>
        </p:nvSpPr>
        <p:spPr>
          <a:xfrm>
            <a:off x="165981" y="1047893"/>
            <a:ext cx="11635978" cy="10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0000FF"/>
                </a:solidFill>
              </a:rPr>
              <a:t>하강법보다 빠르게 내려가려면 어떻게 할까</a:t>
            </a:r>
            <a:r>
              <a:rPr lang="en-US" altLang="ko-KR" sz="1600" b="1" dirty="0">
                <a:solidFill>
                  <a:srgbClr val="0000FF"/>
                </a:solidFill>
              </a:rPr>
              <a:t>?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초기 위치에 따라 도착지점이 정해지는 단점을 어떻게 해결할까</a:t>
            </a:r>
            <a:r>
              <a:rPr lang="en-US" altLang="ko-KR" sz="1600" dirty="0"/>
              <a:t>?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495478-1ADA-4DD9-9FC8-4350870C2069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Optimization</a:t>
            </a:r>
            <a:endParaRPr lang="ko-KR" altLang="en-US" sz="2000" i="1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1C12281-51F5-44E3-9ED4-6A8361A07987}"/>
              </a:ext>
            </a:extLst>
          </p:cNvPr>
          <p:cNvGrpSpPr/>
          <p:nvPr/>
        </p:nvGrpSpPr>
        <p:grpSpPr>
          <a:xfrm>
            <a:off x="5744648" y="3217690"/>
            <a:ext cx="6014957" cy="2627116"/>
            <a:chOff x="990615" y="2241501"/>
            <a:chExt cx="10488281" cy="4580903"/>
          </a:xfrm>
        </p:grpSpPr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9CAEE1BF-AD4E-47E1-8741-17406784C0A9}"/>
                </a:ext>
              </a:extLst>
            </p:cNvPr>
            <p:cNvSpPr/>
            <p:nvPr/>
          </p:nvSpPr>
          <p:spPr>
            <a:xfrm>
              <a:off x="2645573" y="2631169"/>
              <a:ext cx="580095" cy="6701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28682FF-7EF0-4AD6-8A93-2CC6AFB39A14}"/>
                </a:ext>
              </a:extLst>
            </p:cNvPr>
            <p:cNvCxnSpPr>
              <a:cxnSpLocks/>
            </p:cNvCxnSpPr>
            <p:nvPr/>
          </p:nvCxnSpPr>
          <p:spPr>
            <a:xfrm>
              <a:off x="1979295" y="3145248"/>
              <a:ext cx="1918210" cy="2917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BF3A1560-6C5A-42D5-A86F-0105BCA7DB55}"/>
                </a:ext>
              </a:extLst>
            </p:cNvPr>
            <p:cNvSpPr/>
            <p:nvPr/>
          </p:nvSpPr>
          <p:spPr>
            <a:xfrm>
              <a:off x="1769420" y="2478444"/>
              <a:ext cx="8804694" cy="3572701"/>
            </a:xfrm>
            <a:custGeom>
              <a:avLst/>
              <a:gdLst>
                <a:gd name="connsiteX0" fmla="*/ 0 w 8804694"/>
                <a:gd name="connsiteY0" fmla="*/ 2410634 h 3572701"/>
                <a:gd name="connsiteX1" fmla="*/ 1196196 w 8804694"/>
                <a:gd name="connsiteY1" fmla="*/ 800370 h 3572701"/>
                <a:gd name="connsiteX2" fmla="*/ 2179607 w 8804694"/>
                <a:gd name="connsiteY2" fmla="*/ 2278363 h 3572701"/>
                <a:gd name="connsiteX3" fmla="*/ 3858883 w 8804694"/>
                <a:gd name="connsiteY3" fmla="*/ 1306453 h 3572701"/>
                <a:gd name="connsiteX4" fmla="*/ 5969479 w 8804694"/>
                <a:gd name="connsiteY4" fmla="*/ 3560823 h 3572701"/>
                <a:gd name="connsiteX5" fmla="*/ 7993811 w 8804694"/>
                <a:gd name="connsiteY5" fmla="*/ 144763 h 3572701"/>
                <a:gd name="connsiteX6" fmla="*/ 8804694 w 8804694"/>
                <a:gd name="connsiteY6" fmla="*/ 955646 h 357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4694" h="3572701">
                  <a:moveTo>
                    <a:pt x="0" y="2410634"/>
                  </a:moveTo>
                  <a:cubicBezTo>
                    <a:pt x="416464" y="1616524"/>
                    <a:pt x="832928" y="822415"/>
                    <a:pt x="1196196" y="800370"/>
                  </a:cubicBezTo>
                  <a:cubicBezTo>
                    <a:pt x="1559464" y="778325"/>
                    <a:pt x="1735826" y="2194016"/>
                    <a:pt x="2179607" y="2278363"/>
                  </a:cubicBezTo>
                  <a:cubicBezTo>
                    <a:pt x="2623388" y="2362710"/>
                    <a:pt x="3227238" y="1092710"/>
                    <a:pt x="3858883" y="1306453"/>
                  </a:cubicBezTo>
                  <a:cubicBezTo>
                    <a:pt x="4490528" y="1520196"/>
                    <a:pt x="5280324" y="3754438"/>
                    <a:pt x="5969479" y="3560823"/>
                  </a:cubicBezTo>
                  <a:cubicBezTo>
                    <a:pt x="6658634" y="3367208"/>
                    <a:pt x="7521275" y="578959"/>
                    <a:pt x="7993811" y="144763"/>
                  </a:cubicBezTo>
                  <a:cubicBezTo>
                    <a:pt x="8466347" y="-289433"/>
                    <a:pt x="8635520" y="333106"/>
                    <a:pt x="8804694" y="955646"/>
                  </a:cubicBezTo>
                </a:path>
              </a:pathLst>
            </a:cu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EAC5722-5D80-4A68-BA77-154215486907}"/>
                    </a:ext>
                  </a:extLst>
                </p:cNvPr>
                <p:cNvSpPr txBox="1"/>
                <p:nvPr/>
              </p:nvSpPr>
              <p:spPr>
                <a:xfrm>
                  <a:off x="1102369" y="4848216"/>
                  <a:ext cx="1193928" cy="4558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altLang="ko-KR" sz="1400" dirty="0"/>
                    <a:t>(</a:t>
                  </a:r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altLang="ko-KR" sz="1400" dirty="0"/>
                    <a:t>)</a:t>
                  </a:r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D96338BA-F053-478A-BF88-FE7B4E27C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369" y="4848216"/>
                  <a:ext cx="1193928" cy="455867"/>
                </a:xfrm>
                <a:prstGeom prst="rect">
                  <a:avLst/>
                </a:prstGeom>
                <a:blipFill>
                  <a:blip r:embed="rId4"/>
                  <a:stretch>
                    <a:fillRect t="-4651" r="-16964" b="-4186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97A8E761-620E-464C-82E6-27842CD5A4E7}"/>
                </a:ext>
              </a:extLst>
            </p:cNvPr>
            <p:cNvCxnSpPr>
              <a:cxnSpLocks/>
            </p:cNvCxnSpPr>
            <p:nvPr/>
          </p:nvCxnSpPr>
          <p:spPr>
            <a:xfrm>
              <a:off x="990615" y="6273800"/>
              <a:ext cx="104520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F3DE517-4ECF-44CF-B0A3-37011954ED13}"/>
                    </a:ext>
                  </a:extLst>
                </p:cNvPr>
                <p:cNvSpPr txBox="1"/>
                <p:nvPr/>
              </p:nvSpPr>
              <p:spPr>
                <a:xfrm>
                  <a:off x="10991571" y="6270176"/>
                  <a:ext cx="487325" cy="4558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871C6904-4C33-457D-AD2B-08627BAE97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1571" y="6270176"/>
                  <a:ext cx="487325" cy="45586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8682F1A-7AF8-4FB7-A6F0-717605A7E059}"/>
                </a:ext>
              </a:extLst>
            </p:cNvPr>
            <p:cNvSpPr/>
            <p:nvPr/>
          </p:nvSpPr>
          <p:spPr>
            <a:xfrm>
              <a:off x="2900145" y="3224356"/>
              <a:ext cx="151780" cy="1517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6C46908-691B-4B83-88B9-646790B73935}"/>
                </a:ext>
              </a:extLst>
            </p:cNvPr>
            <p:cNvCxnSpPr>
              <a:cxnSpLocks/>
              <a:stCxn id="56" idx="4"/>
            </p:cNvCxnSpPr>
            <p:nvPr/>
          </p:nvCxnSpPr>
          <p:spPr>
            <a:xfrm flipH="1">
              <a:off x="2973395" y="3376136"/>
              <a:ext cx="2640" cy="291835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D281E1C-2114-4F6D-B4E1-BD5BFA480D93}"/>
                    </a:ext>
                  </a:extLst>
                </p:cNvPr>
                <p:cNvSpPr txBox="1"/>
                <p:nvPr/>
              </p:nvSpPr>
              <p:spPr>
                <a:xfrm>
                  <a:off x="2681681" y="6270178"/>
                  <a:ext cx="487326" cy="5366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D281E1C-2114-4F6D-B4E1-BD5BFA480D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1681" y="6270178"/>
                  <a:ext cx="487326" cy="536671"/>
                </a:xfrm>
                <a:prstGeom prst="rect">
                  <a:avLst/>
                </a:prstGeom>
                <a:blipFill>
                  <a:blip r:embed="rId6"/>
                  <a:stretch>
                    <a:fillRect r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화살표: 오른쪽 58">
              <a:extLst>
                <a:ext uri="{FF2B5EF4-FFF2-40B4-BE49-F238E27FC236}">
                  <a16:creationId xmlns:a16="http://schemas.microsoft.com/office/drawing/2014/main" id="{CBEDCE70-E1AC-4370-8FDC-E2C4DBD7ACD9}"/>
                </a:ext>
              </a:extLst>
            </p:cNvPr>
            <p:cNvSpPr/>
            <p:nvPr/>
          </p:nvSpPr>
          <p:spPr>
            <a:xfrm rot="3924520">
              <a:off x="2788173" y="3721922"/>
              <a:ext cx="1452786" cy="124745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146DB32-C891-48E6-A45C-5D07BF53D7E5}"/>
                </a:ext>
              </a:extLst>
            </p:cNvPr>
            <p:cNvSpPr txBox="1"/>
            <p:nvPr/>
          </p:nvSpPr>
          <p:spPr>
            <a:xfrm>
              <a:off x="2500103" y="2241501"/>
              <a:ext cx="850481" cy="387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/>
                <a:t>Start</a:t>
              </a:r>
              <a:endParaRPr lang="ko-KR" altLang="en-US" sz="1050" b="1" dirty="0"/>
            </a:p>
          </p:txBody>
        </p:sp>
        <p:sp>
          <p:nvSpPr>
            <p:cNvPr id="61" name="object 4">
              <a:extLst>
                <a:ext uri="{FF2B5EF4-FFF2-40B4-BE49-F238E27FC236}">
                  <a16:creationId xmlns:a16="http://schemas.microsoft.com/office/drawing/2014/main" id="{0209FAEB-5219-4FA3-8F92-172577CD36A7}"/>
                </a:ext>
              </a:extLst>
            </p:cNvPr>
            <p:cNvSpPr/>
            <p:nvPr/>
          </p:nvSpPr>
          <p:spPr>
            <a:xfrm>
              <a:off x="5246408" y="3124531"/>
              <a:ext cx="580095" cy="6701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5E8559-CF0D-438D-91AC-F05F11F88B6E}"/>
                </a:ext>
              </a:extLst>
            </p:cNvPr>
            <p:cNvSpPr txBox="1"/>
            <p:nvPr/>
          </p:nvSpPr>
          <p:spPr>
            <a:xfrm>
              <a:off x="5075947" y="2702490"/>
              <a:ext cx="889421" cy="38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/>
                <a:t>Start</a:t>
              </a:r>
              <a:endParaRPr lang="ko-KR" altLang="en-US" sz="1050" b="1" dirty="0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438DB1A-083E-474F-9D24-3FD469FF79C7}"/>
                </a:ext>
              </a:extLst>
            </p:cNvPr>
            <p:cNvCxnSpPr>
              <a:cxnSpLocks/>
            </p:cNvCxnSpPr>
            <p:nvPr/>
          </p:nvCxnSpPr>
          <p:spPr>
            <a:xfrm>
              <a:off x="5524158" y="3794678"/>
              <a:ext cx="0" cy="2508942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2FEC083-AE7A-4783-85C1-F58EF321E90B}"/>
                    </a:ext>
                  </a:extLst>
                </p:cNvPr>
                <p:cNvSpPr txBox="1"/>
                <p:nvPr/>
              </p:nvSpPr>
              <p:spPr>
                <a:xfrm>
                  <a:off x="5421413" y="6279302"/>
                  <a:ext cx="487326" cy="5366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2FEC083-AE7A-4783-85C1-F58EF321E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413" y="6279302"/>
                  <a:ext cx="487326" cy="536671"/>
                </a:xfrm>
                <a:prstGeom prst="rect">
                  <a:avLst/>
                </a:prstGeom>
                <a:blipFill>
                  <a:blip r:embed="rId7"/>
                  <a:stretch>
                    <a:fillRect r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A718038-4CC9-45E3-8854-9330648A704C}"/>
                </a:ext>
              </a:extLst>
            </p:cNvPr>
            <p:cNvCxnSpPr>
              <a:cxnSpLocks/>
            </p:cNvCxnSpPr>
            <p:nvPr/>
          </p:nvCxnSpPr>
          <p:spPr>
            <a:xfrm>
              <a:off x="4649143" y="3631009"/>
              <a:ext cx="1774623" cy="2699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B717166-4CEF-447D-8CFC-54F472851FF3}"/>
                </a:ext>
              </a:extLst>
            </p:cNvPr>
            <p:cNvSpPr/>
            <p:nvPr/>
          </p:nvSpPr>
          <p:spPr>
            <a:xfrm>
              <a:off x="5444769" y="3670239"/>
              <a:ext cx="151780" cy="1517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E4CBA0D-1351-4099-BA90-1974775426C1}"/>
                </a:ext>
              </a:extLst>
            </p:cNvPr>
            <p:cNvCxnSpPr>
              <a:cxnSpLocks/>
            </p:cNvCxnSpPr>
            <p:nvPr/>
          </p:nvCxnSpPr>
          <p:spPr>
            <a:xfrm>
              <a:off x="3983898" y="4764209"/>
              <a:ext cx="0" cy="1509591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37D6688-8CD0-46D5-A42E-FDA898B628E6}"/>
                </a:ext>
              </a:extLst>
            </p:cNvPr>
            <p:cNvSpPr/>
            <p:nvPr/>
          </p:nvSpPr>
          <p:spPr>
            <a:xfrm>
              <a:off x="3908008" y="4686487"/>
              <a:ext cx="151780" cy="1517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EAEFB0DA-95AE-4D5D-B04D-44E9D0836AED}"/>
                </a:ext>
              </a:extLst>
            </p:cNvPr>
            <p:cNvCxnSpPr>
              <a:cxnSpLocks/>
            </p:cNvCxnSpPr>
            <p:nvPr/>
          </p:nvCxnSpPr>
          <p:spPr>
            <a:xfrm>
              <a:off x="7654097" y="6029937"/>
              <a:ext cx="0" cy="26455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AD0D234F-37AB-4502-AEF2-87C22E158E12}"/>
                </a:ext>
              </a:extLst>
            </p:cNvPr>
            <p:cNvSpPr/>
            <p:nvPr/>
          </p:nvSpPr>
          <p:spPr>
            <a:xfrm>
              <a:off x="7578207" y="5954047"/>
              <a:ext cx="151780" cy="1517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1A6C2ABD-5ADE-4D42-9C2A-F4078913CFB4}"/>
                </a:ext>
              </a:extLst>
            </p:cNvPr>
            <p:cNvSpPr/>
            <p:nvPr/>
          </p:nvSpPr>
          <p:spPr>
            <a:xfrm rot="3265335">
              <a:off x="5275746" y="4646585"/>
              <a:ext cx="2680107" cy="116896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4AB233F-759C-4140-9E48-DCF561CF16CA}"/>
                    </a:ext>
                  </a:extLst>
                </p:cNvPr>
                <p:cNvSpPr txBox="1"/>
                <p:nvPr/>
              </p:nvSpPr>
              <p:spPr>
                <a:xfrm>
                  <a:off x="3558820" y="6271646"/>
                  <a:ext cx="487326" cy="5507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𝒔𝒖𝒃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𝒐𝒑𝒕𝒊𝒎𝒂𝒍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4AB233F-759C-4140-9E48-DCF561CF16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8820" y="6271646"/>
                  <a:ext cx="487326" cy="550758"/>
                </a:xfrm>
                <a:prstGeom prst="rect">
                  <a:avLst/>
                </a:prstGeom>
                <a:blipFill>
                  <a:blip r:embed="rId8"/>
                  <a:stretch>
                    <a:fillRect r="-2978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05DAF9B-B6A0-4481-BED6-86D0D9FBD20A}"/>
                    </a:ext>
                  </a:extLst>
                </p:cNvPr>
                <p:cNvSpPr txBox="1"/>
                <p:nvPr/>
              </p:nvSpPr>
              <p:spPr>
                <a:xfrm>
                  <a:off x="7405262" y="6270178"/>
                  <a:ext cx="487326" cy="5507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𝒐𝒑𝒕𝒊𝒎𝒂𝒍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05DAF9B-B6A0-4481-BED6-86D0D9FBD2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5262" y="6270178"/>
                  <a:ext cx="487326" cy="550758"/>
                </a:xfrm>
                <a:prstGeom prst="rect">
                  <a:avLst/>
                </a:prstGeom>
                <a:blipFill>
                  <a:blip r:embed="rId9"/>
                  <a:stretch>
                    <a:fillRect r="-1826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DE67C96A-D516-46D1-BCB0-E0165B868AB2}"/>
                </a:ext>
              </a:extLst>
            </p:cNvPr>
            <p:cNvCxnSpPr>
              <a:cxnSpLocks/>
            </p:cNvCxnSpPr>
            <p:nvPr/>
          </p:nvCxnSpPr>
          <p:spPr>
            <a:xfrm>
              <a:off x="2973395" y="6183775"/>
              <a:ext cx="101050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3869DC4E-0900-465B-AE2A-9D6D4D417368}"/>
                </a:ext>
              </a:extLst>
            </p:cNvPr>
            <p:cNvCxnSpPr>
              <a:cxnSpLocks/>
            </p:cNvCxnSpPr>
            <p:nvPr/>
          </p:nvCxnSpPr>
          <p:spPr>
            <a:xfrm>
              <a:off x="5524158" y="6179446"/>
              <a:ext cx="212993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Picture 2">
            <a:extLst>
              <a:ext uri="{FF2B5EF4-FFF2-40B4-BE49-F238E27FC236}">
                <a16:creationId xmlns:a16="http://schemas.microsoft.com/office/drawing/2014/main" id="{2F54301F-7DA2-4BC6-9F2B-924C95DE6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9" t="27476"/>
          <a:stretch/>
        </p:blipFill>
        <p:spPr bwMode="auto">
          <a:xfrm rot="12600000">
            <a:off x="734468" y="3589404"/>
            <a:ext cx="253552" cy="24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그룹 76">
            <a:extLst>
              <a:ext uri="{FF2B5EF4-FFF2-40B4-BE49-F238E27FC236}">
                <a16:creationId xmlns:a16="http://schemas.microsoft.com/office/drawing/2014/main" id="{C8CAB330-8EAB-4A03-A46A-07984640E466}"/>
              </a:ext>
            </a:extLst>
          </p:cNvPr>
          <p:cNvGrpSpPr/>
          <p:nvPr/>
        </p:nvGrpSpPr>
        <p:grpSpPr>
          <a:xfrm>
            <a:off x="77273" y="3399417"/>
            <a:ext cx="5447060" cy="2464643"/>
            <a:chOff x="990615" y="2148447"/>
            <a:chExt cx="10452085" cy="4729278"/>
          </a:xfrm>
        </p:grpSpPr>
        <p:sp>
          <p:nvSpPr>
            <p:cNvPr id="78" name="object 4">
              <a:extLst>
                <a:ext uri="{FF2B5EF4-FFF2-40B4-BE49-F238E27FC236}">
                  <a16:creationId xmlns:a16="http://schemas.microsoft.com/office/drawing/2014/main" id="{ECFEF7D2-FDC2-433C-BC47-0152733935EC}"/>
                </a:ext>
              </a:extLst>
            </p:cNvPr>
            <p:cNvSpPr/>
            <p:nvPr/>
          </p:nvSpPr>
          <p:spPr>
            <a:xfrm>
              <a:off x="2645573" y="2631169"/>
              <a:ext cx="580095" cy="6701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DA4C9E1-4005-44E6-8392-2A94C216D13B}"/>
                </a:ext>
              </a:extLst>
            </p:cNvPr>
            <p:cNvSpPr txBox="1"/>
            <p:nvPr/>
          </p:nvSpPr>
          <p:spPr>
            <a:xfrm>
              <a:off x="2491815" y="2148447"/>
              <a:ext cx="1101680" cy="487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/>
                <a:t>Start</a:t>
              </a:r>
              <a:endParaRPr lang="ko-KR" altLang="en-US" sz="1050" b="1" dirty="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7B40CC3A-59DB-458B-9757-892FB08A0F85}"/>
                </a:ext>
              </a:extLst>
            </p:cNvPr>
            <p:cNvSpPr/>
            <p:nvPr/>
          </p:nvSpPr>
          <p:spPr>
            <a:xfrm>
              <a:off x="1769420" y="2478444"/>
              <a:ext cx="8804694" cy="3572701"/>
            </a:xfrm>
            <a:custGeom>
              <a:avLst/>
              <a:gdLst>
                <a:gd name="connsiteX0" fmla="*/ 0 w 8804694"/>
                <a:gd name="connsiteY0" fmla="*/ 2410634 h 3572701"/>
                <a:gd name="connsiteX1" fmla="*/ 1196196 w 8804694"/>
                <a:gd name="connsiteY1" fmla="*/ 800370 h 3572701"/>
                <a:gd name="connsiteX2" fmla="*/ 2179607 w 8804694"/>
                <a:gd name="connsiteY2" fmla="*/ 2278363 h 3572701"/>
                <a:gd name="connsiteX3" fmla="*/ 3858883 w 8804694"/>
                <a:gd name="connsiteY3" fmla="*/ 1306453 h 3572701"/>
                <a:gd name="connsiteX4" fmla="*/ 5969479 w 8804694"/>
                <a:gd name="connsiteY4" fmla="*/ 3560823 h 3572701"/>
                <a:gd name="connsiteX5" fmla="*/ 7993811 w 8804694"/>
                <a:gd name="connsiteY5" fmla="*/ 144763 h 3572701"/>
                <a:gd name="connsiteX6" fmla="*/ 8804694 w 8804694"/>
                <a:gd name="connsiteY6" fmla="*/ 955646 h 357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4694" h="3572701">
                  <a:moveTo>
                    <a:pt x="0" y="2410634"/>
                  </a:moveTo>
                  <a:cubicBezTo>
                    <a:pt x="416464" y="1616524"/>
                    <a:pt x="832928" y="822415"/>
                    <a:pt x="1196196" y="800370"/>
                  </a:cubicBezTo>
                  <a:cubicBezTo>
                    <a:pt x="1559464" y="778325"/>
                    <a:pt x="1735826" y="2194016"/>
                    <a:pt x="2179607" y="2278363"/>
                  </a:cubicBezTo>
                  <a:cubicBezTo>
                    <a:pt x="2623388" y="2362710"/>
                    <a:pt x="3227238" y="1092710"/>
                    <a:pt x="3858883" y="1306453"/>
                  </a:cubicBezTo>
                  <a:cubicBezTo>
                    <a:pt x="4490528" y="1520196"/>
                    <a:pt x="5280324" y="3754438"/>
                    <a:pt x="5969479" y="3560823"/>
                  </a:cubicBezTo>
                  <a:cubicBezTo>
                    <a:pt x="6658634" y="3367208"/>
                    <a:pt x="7521275" y="578959"/>
                    <a:pt x="7993811" y="144763"/>
                  </a:cubicBezTo>
                  <a:cubicBezTo>
                    <a:pt x="8466347" y="-289433"/>
                    <a:pt x="8635520" y="333106"/>
                    <a:pt x="8804694" y="955646"/>
                  </a:cubicBezTo>
                </a:path>
              </a:pathLst>
            </a:cu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ED4425B-6FD3-41C9-B56D-2A7C60CF3666}"/>
                </a:ext>
              </a:extLst>
            </p:cNvPr>
            <p:cNvSpPr/>
            <p:nvPr/>
          </p:nvSpPr>
          <p:spPr>
            <a:xfrm>
              <a:off x="3927378" y="4667560"/>
              <a:ext cx="151780" cy="1517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360111B-F213-4FC6-9B43-E0D1EA12B7A2}"/>
                    </a:ext>
                  </a:extLst>
                </p:cNvPr>
                <p:cNvSpPr txBox="1"/>
                <p:nvPr/>
              </p:nvSpPr>
              <p:spPr>
                <a:xfrm>
                  <a:off x="1144427" y="4846505"/>
                  <a:ext cx="1335542" cy="5536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altLang="ko-KR" sz="1400" dirty="0"/>
                    <a:t>(</a:t>
                  </a:r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altLang="ko-KR" sz="1400" dirty="0"/>
                    <a:t>)</a:t>
                  </a:r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63D20967-0FDE-4F74-9CEC-3F9CE99616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427" y="4846505"/>
                  <a:ext cx="1335542" cy="553681"/>
                </a:xfrm>
                <a:prstGeom prst="rect">
                  <a:avLst/>
                </a:prstGeom>
                <a:blipFill>
                  <a:blip r:embed="rId11"/>
                  <a:stretch>
                    <a:fillRect t="-2083" r="-14912" b="-2708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EAC0457-5CFD-4E4F-A43A-6942A2B40F29}"/>
                </a:ext>
              </a:extLst>
            </p:cNvPr>
            <p:cNvSpPr/>
            <p:nvPr/>
          </p:nvSpPr>
          <p:spPr>
            <a:xfrm>
              <a:off x="2849455" y="3225426"/>
              <a:ext cx="151780" cy="1517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F902B4BB-79F2-4E48-B187-90C7E8ACC9D1}"/>
                </a:ext>
              </a:extLst>
            </p:cNvPr>
            <p:cNvCxnSpPr>
              <a:cxnSpLocks/>
            </p:cNvCxnSpPr>
            <p:nvPr/>
          </p:nvCxnSpPr>
          <p:spPr>
            <a:xfrm>
              <a:off x="990615" y="6273800"/>
              <a:ext cx="104520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2E10E6A-FB42-4850-BB00-10D7E8FF3D26}"/>
                    </a:ext>
                  </a:extLst>
                </p:cNvPr>
                <p:cNvSpPr txBox="1"/>
                <p:nvPr/>
              </p:nvSpPr>
              <p:spPr>
                <a:xfrm>
                  <a:off x="10797769" y="6252869"/>
                  <a:ext cx="487325" cy="5536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BE01863C-7AD2-4BD7-A740-EC088D5D8F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7769" y="6252869"/>
                  <a:ext cx="487325" cy="553681"/>
                </a:xfrm>
                <a:prstGeom prst="rect">
                  <a:avLst/>
                </a:prstGeom>
                <a:blipFill>
                  <a:blip r:embed="rId12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8F8BE4C-3FF1-4E69-9E2E-DA15F1BE1D2E}"/>
                    </a:ext>
                  </a:extLst>
                </p:cNvPr>
                <p:cNvSpPr txBox="1"/>
                <p:nvPr/>
              </p:nvSpPr>
              <p:spPr>
                <a:xfrm>
                  <a:off x="3759604" y="6271645"/>
                  <a:ext cx="487324" cy="6060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𝒔𝒖𝒃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𝒐𝒑𝒕𝒊𝒎𝒂𝒍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8F8BE4C-3FF1-4E69-9E2E-DA15F1BE1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9604" y="6271645"/>
                  <a:ext cx="487324" cy="606080"/>
                </a:xfrm>
                <a:prstGeom prst="rect">
                  <a:avLst/>
                </a:prstGeom>
                <a:blipFill>
                  <a:blip r:embed="rId13"/>
                  <a:stretch>
                    <a:fillRect r="-3380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18ED9B9-7C29-4A72-907E-EB891A7351B1}"/>
                </a:ext>
              </a:extLst>
            </p:cNvPr>
            <p:cNvCxnSpPr>
              <a:cxnSpLocks/>
              <a:stCxn id="83" idx="4"/>
            </p:cNvCxnSpPr>
            <p:nvPr/>
          </p:nvCxnSpPr>
          <p:spPr>
            <a:xfrm flipH="1">
              <a:off x="2922705" y="3377206"/>
              <a:ext cx="2640" cy="291835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1C71D968-C7E4-44F8-A638-58104C4B25D4}"/>
                </a:ext>
              </a:extLst>
            </p:cNvPr>
            <p:cNvCxnSpPr>
              <a:cxnSpLocks/>
              <a:endCxn id="86" idx="0"/>
            </p:cNvCxnSpPr>
            <p:nvPr/>
          </p:nvCxnSpPr>
          <p:spPr>
            <a:xfrm>
              <a:off x="4003267" y="4843355"/>
              <a:ext cx="0" cy="142829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6963B90-024A-4006-838B-7143DDC0260A}"/>
                    </a:ext>
                  </a:extLst>
                </p:cNvPr>
                <p:cNvSpPr txBox="1"/>
                <p:nvPr/>
              </p:nvSpPr>
              <p:spPr>
                <a:xfrm>
                  <a:off x="2681682" y="6270176"/>
                  <a:ext cx="487325" cy="5536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6D3CCC9C-BB4A-4714-A6AB-70E61E68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1682" y="6270176"/>
                  <a:ext cx="487325" cy="553681"/>
                </a:xfrm>
                <a:prstGeom prst="rect">
                  <a:avLst/>
                </a:prstGeom>
                <a:blipFill>
                  <a:blip r:embed="rId14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03DBDFC4-08E4-4256-ACCD-1CA971DDE3CD}"/>
              </a:ext>
            </a:extLst>
          </p:cNvPr>
          <p:cNvSpPr/>
          <p:nvPr/>
        </p:nvSpPr>
        <p:spPr>
          <a:xfrm rot="3924520">
            <a:off x="1034527" y="4188632"/>
            <a:ext cx="833163" cy="7154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598EDE-C6C4-4E20-9A4C-DD22467FB749}"/>
              </a:ext>
            </a:extLst>
          </p:cNvPr>
          <p:cNvSpPr/>
          <p:nvPr/>
        </p:nvSpPr>
        <p:spPr>
          <a:xfrm>
            <a:off x="66586" y="3234550"/>
            <a:ext cx="5546699" cy="259241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41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E08C5AD-5A3C-47D9-9EE9-1F554DE42A4E}"/>
              </a:ext>
            </a:extLst>
          </p:cNvPr>
          <p:cNvSpPr txBox="1"/>
          <p:nvPr/>
        </p:nvSpPr>
        <p:spPr>
          <a:xfrm>
            <a:off x="150481" y="581861"/>
            <a:ext cx="429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[Review] Descent Method (</a:t>
            </a:r>
            <a:r>
              <a:rPr lang="ko-KR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하강법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4EC2BE-49D1-451F-97DE-A2FBFE99BB79}"/>
              </a:ext>
            </a:extLst>
          </p:cNvPr>
          <p:cNvSpPr txBox="1"/>
          <p:nvPr/>
        </p:nvSpPr>
        <p:spPr>
          <a:xfrm>
            <a:off x="165981" y="1047893"/>
            <a:ext cx="11635978" cy="10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하강법보다 빠르게 내려가려면 어떻게 할까</a:t>
            </a:r>
            <a:r>
              <a:rPr lang="en-US" altLang="ko-KR" sz="1600" dirty="0"/>
              <a:t>?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0000FF"/>
                </a:solidFill>
              </a:rPr>
              <a:t>초기 위치에 따라 도착지점이 정해지는 단점을 어떻게 해결할까</a:t>
            </a:r>
            <a:r>
              <a:rPr lang="en-US" altLang="ko-KR" sz="1600" b="1" dirty="0">
                <a:solidFill>
                  <a:srgbClr val="0000FF"/>
                </a:solidFill>
              </a:rPr>
              <a:t>?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A3E1D2E-53FA-47A3-8B7C-BA5E9C7654B5}"/>
              </a:ext>
            </a:extLst>
          </p:cNvPr>
          <p:cNvGrpSpPr/>
          <p:nvPr/>
        </p:nvGrpSpPr>
        <p:grpSpPr>
          <a:xfrm>
            <a:off x="5744648" y="3217690"/>
            <a:ext cx="6014957" cy="2627116"/>
            <a:chOff x="990615" y="2241501"/>
            <a:chExt cx="10488281" cy="4580903"/>
          </a:xfrm>
        </p:grpSpPr>
        <p:sp>
          <p:nvSpPr>
            <p:cNvPr id="197" name="object 4">
              <a:extLst>
                <a:ext uri="{FF2B5EF4-FFF2-40B4-BE49-F238E27FC236}">
                  <a16:creationId xmlns:a16="http://schemas.microsoft.com/office/drawing/2014/main" id="{4C6F18D5-580D-42A3-B7D3-D8988CD3763C}"/>
                </a:ext>
              </a:extLst>
            </p:cNvPr>
            <p:cNvSpPr/>
            <p:nvPr/>
          </p:nvSpPr>
          <p:spPr>
            <a:xfrm>
              <a:off x="2645573" y="2631169"/>
              <a:ext cx="580095" cy="6701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37321C06-7567-4C04-ACBF-C57BBF0F205B}"/>
                </a:ext>
              </a:extLst>
            </p:cNvPr>
            <p:cNvCxnSpPr>
              <a:cxnSpLocks/>
            </p:cNvCxnSpPr>
            <p:nvPr/>
          </p:nvCxnSpPr>
          <p:spPr>
            <a:xfrm>
              <a:off x="1979295" y="3145248"/>
              <a:ext cx="1918210" cy="2917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D7B17E0E-3930-4D14-9B4E-F3FC934BDF67}"/>
                </a:ext>
              </a:extLst>
            </p:cNvPr>
            <p:cNvSpPr/>
            <p:nvPr/>
          </p:nvSpPr>
          <p:spPr>
            <a:xfrm>
              <a:off x="1769420" y="2478444"/>
              <a:ext cx="8804694" cy="3572701"/>
            </a:xfrm>
            <a:custGeom>
              <a:avLst/>
              <a:gdLst>
                <a:gd name="connsiteX0" fmla="*/ 0 w 8804694"/>
                <a:gd name="connsiteY0" fmla="*/ 2410634 h 3572701"/>
                <a:gd name="connsiteX1" fmla="*/ 1196196 w 8804694"/>
                <a:gd name="connsiteY1" fmla="*/ 800370 h 3572701"/>
                <a:gd name="connsiteX2" fmla="*/ 2179607 w 8804694"/>
                <a:gd name="connsiteY2" fmla="*/ 2278363 h 3572701"/>
                <a:gd name="connsiteX3" fmla="*/ 3858883 w 8804694"/>
                <a:gd name="connsiteY3" fmla="*/ 1306453 h 3572701"/>
                <a:gd name="connsiteX4" fmla="*/ 5969479 w 8804694"/>
                <a:gd name="connsiteY4" fmla="*/ 3560823 h 3572701"/>
                <a:gd name="connsiteX5" fmla="*/ 7993811 w 8804694"/>
                <a:gd name="connsiteY5" fmla="*/ 144763 h 3572701"/>
                <a:gd name="connsiteX6" fmla="*/ 8804694 w 8804694"/>
                <a:gd name="connsiteY6" fmla="*/ 955646 h 357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4694" h="3572701">
                  <a:moveTo>
                    <a:pt x="0" y="2410634"/>
                  </a:moveTo>
                  <a:cubicBezTo>
                    <a:pt x="416464" y="1616524"/>
                    <a:pt x="832928" y="822415"/>
                    <a:pt x="1196196" y="800370"/>
                  </a:cubicBezTo>
                  <a:cubicBezTo>
                    <a:pt x="1559464" y="778325"/>
                    <a:pt x="1735826" y="2194016"/>
                    <a:pt x="2179607" y="2278363"/>
                  </a:cubicBezTo>
                  <a:cubicBezTo>
                    <a:pt x="2623388" y="2362710"/>
                    <a:pt x="3227238" y="1092710"/>
                    <a:pt x="3858883" y="1306453"/>
                  </a:cubicBezTo>
                  <a:cubicBezTo>
                    <a:pt x="4490528" y="1520196"/>
                    <a:pt x="5280324" y="3754438"/>
                    <a:pt x="5969479" y="3560823"/>
                  </a:cubicBezTo>
                  <a:cubicBezTo>
                    <a:pt x="6658634" y="3367208"/>
                    <a:pt x="7521275" y="578959"/>
                    <a:pt x="7993811" y="144763"/>
                  </a:cubicBezTo>
                  <a:cubicBezTo>
                    <a:pt x="8466347" y="-289433"/>
                    <a:pt x="8635520" y="333106"/>
                    <a:pt x="8804694" y="955646"/>
                  </a:cubicBezTo>
                </a:path>
              </a:pathLst>
            </a:cu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D96338BA-F053-478A-BF88-FE7B4E27C09C}"/>
                    </a:ext>
                  </a:extLst>
                </p:cNvPr>
                <p:cNvSpPr txBox="1"/>
                <p:nvPr/>
              </p:nvSpPr>
              <p:spPr>
                <a:xfrm>
                  <a:off x="1102369" y="4848216"/>
                  <a:ext cx="1193928" cy="4558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altLang="ko-KR" sz="1400" dirty="0"/>
                    <a:t>(</a:t>
                  </a:r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altLang="ko-KR" sz="1400" dirty="0"/>
                    <a:t>)</a:t>
                  </a:r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D96338BA-F053-478A-BF88-FE7B4E27C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369" y="4848216"/>
                  <a:ext cx="1193928" cy="455867"/>
                </a:xfrm>
                <a:prstGeom prst="rect">
                  <a:avLst/>
                </a:prstGeom>
                <a:blipFill>
                  <a:blip r:embed="rId4"/>
                  <a:stretch>
                    <a:fillRect t="-4651" r="-16964" b="-4186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1" name="직선 화살표 연결선 200">
              <a:extLst>
                <a:ext uri="{FF2B5EF4-FFF2-40B4-BE49-F238E27FC236}">
                  <a16:creationId xmlns:a16="http://schemas.microsoft.com/office/drawing/2014/main" id="{CF6FE4D0-4165-4251-9328-9251BB3548A9}"/>
                </a:ext>
              </a:extLst>
            </p:cNvPr>
            <p:cNvCxnSpPr>
              <a:cxnSpLocks/>
            </p:cNvCxnSpPr>
            <p:nvPr/>
          </p:nvCxnSpPr>
          <p:spPr>
            <a:xfrm>
              <a:off x="990615" y="6273800"/>
              <a:ext cx="104520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871C6904-4C33-457D-AD2B-08627BAE971A}"/>
                    </a:ext>
                  </a:extLst>
                </p:cNvPr>
                <p:cNvSpPr txBox="1"/>
                <p:nvPr/>
              </p:nvSpPr>
              <p:spPr>
                <a:xfrm>
                  <a:off x="10991571" y="6270176"/>
                  <a:ext cx="487325" cy="4558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871C6904-4C33-457D-AD2B-08627BAE97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1571" y="6270176"/>
                  <a:ext cx="487325" cy="45586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D0531362-425E-4A64-883D-741F1C799519}"/>
                </a:ext>
              </a:extLst>
            </p:cNvPr>
            <p:cNvSpPr/>
            <p:nvPr/>
          </p:nvSpPr>
          <p:spPr>
            <a:xfrm>
              <a:off x="2900145" y="3224356"/>
              <a:ext cx="151780" cy="1517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D0DED770-BDE2-49A7-99EC-33ECBDC6E6BC}"/>
                </a:ext>
              </a:extLst>
            </p:cNvPr>
            <p:cNvCxnSpPr>
              <a:cxnSpLocks/>
              <a:stCxn id="203" idx="4"/>
            </p:cNvCxnSpPr>
            <p:nvPr/>
          </p:nvCxnSpPr>
          <p:spPr>
            <a:xfrm flipH="1">
              <a:off x="2973395" y="3376136"/>
              <a:ext cx="2640" cy="291835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253C935A-0D34-47D1-9055-D2C12C5C63BA}"/>
                    </a:ext>
                  </a:extLst>
                </p:cNvPr>
                <p:cNvSpPr txBox="1"/>
                <p:nvPr/>
              </p:nvSpPr>
              <p:spPr>
                <a:xfrm>
                  <a:off x="2681681" y="6270178"/>
                  <a:ext cx="487326" cy="5366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253C935A-0D34-47D1-9055-D2C12C5C63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1681" y="6270178"/>
                  <a:ext cx="487326" cy="536671"/>
                </a:xfrm>
                <a:prstGeom prst="rect">
                  <a:avLst/>
                </a:prstGeom>
                <a:blipFill>
                  <a:blip r:embed="rId6"/>
                  <a:stretch>
                    <a:fillRect r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화살표: 오른쪽 206">
              <a:extLst>
                <a:ext uri="{FF2B5EF4-FFF2-40B4-BE49-F238E27FC236}">
                  <a16:creationId xmlns:a16="http://schemas.microsoft.com/office/drawing/2014/main" id="{B620461F-9484-4FD7-A96E-F427A5E584B2}"/>
                </a:ext>
              </a:extLst>
            </p:cNvPr>
            <p:cNvSpPr/>
            <p:nvPr/>
          </p:nvSpPr>
          <p:spPr>
            <a:xfrm rot="3924520">
              <a:off x="2788173" y="3721922"/>
              <a:ext cx="1452786" cy="124745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6327EE4A-617D-47E9-A700-08A76E77A426}"/>
                </a:ext>
              </a:extLst>
            </p:cNvPr>
            <p:cNvSpPr txBox="1"/>
            <p:nvPr/>
          </p:nvSpPr>
          <p:spPr>
            <a:xfrm>
              <a:off x="2500103" y="2241501"/>
              <a:ext cx="850481" cy="387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/>
                <a:t>Start</a:t>
              </a:r>
              <a:endParaRPr lang="ko-KR" altLang="en-US" sz="1050" b="1" dirty="0"/>
            </a:p>
          </p:txBody>
        </p:sp>
        <p:sp>
          <p:nvSpPr>
            <p:cNvPr id="210" name="object 4">
              <a:extLst>
                <a:ext uri="{FF2B5EF4-FFF2-40B4-BE49-F238E27FC236}">
                  <a16:creationId xmlns:a16="http://schemas.microsoft.com/office/drawing/2014/main" id="{819D7F1D-9BAF-439E-A4A1-479D9212F7FD}"/>
                </a:ext>
              </a:extLst>
            </p:cNvPr>
            <p:cNvSpPr/>
            <p:nvPr/>
          </p:nvSpPr>
          <p:spPr>
            <a:xfrm>
              <a:off x="5246408" y="3124531"/>
              <a:ext cx="580095" cy="6701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6B6CED-A31D-4A96-9C95-856F1F5283EC}"/>
                </a:ext>
              </a:extLst>
            </p:cNvPr>
            <p:cNvSpPr txBox="1"/>
            <p:nvPr/>
          </p:nvSpPr>
          <p:spPr>
            <a:xfrm>
              <a:off x="5075947" y="2702490"/>
              <a:ext cx="889421" cy="38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/>
                <a:t>Start</a:t>
              </a:r>
              <a:endParaRPr lang="ko-KR" altLang="en-US" sz="1050" b="1" dirty="0"/>
            </a:p>
          </p:txBody>
        </p: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24BF3A09-B739-4103-9C7F-19658057B6FE}"/>
                </a:ext>
              </a:extLst>
            </p:cNvPr>
            <p:cNvCxnSpPr>
              <a:cxnSpLocks/>
            </p:cNvCxnSpPr>
            <p:nvPr/>
          </p:nvCxnSpPr>
          <p:spPr>
            <a:xfrm>
              <a:off x="5524158" y="3794678"/>
              <a:ext cx="0" cy="2508942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74FDD58-2D8B-4C5E-9D6A-4925BD5EAB14}"/>
                    </a:ext>
                  </a:extLst>
                </p:cNvPr>
                <p:cNvSpPr txBox="1"/>
                <p:nvPr/>
              </p:nvSpPr>
              <p:spPr>
                <a:xfrm>
                  <a:off x="5421413" y="6279302"/>
                  <a:ext cx="487326" cy="5366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274FDD58-2D8B-4C5E-9D6A-4925BD5EA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413" y="6279302"/>
                  <a:ext cx="487326" cy="536671"/>
                </a:xfrm>
                <a:prstGeom prst="rect">
                  <a:avLst/>
                </a:prstGeom>
                <a:blipFill>
                  <a:blip r:embed="rId7"/>
                  <a:stretch>
                    <a:fillRect r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3AF355C5-2B53-4D47-9F8E-EE762D070D5E}"/>
                </a:ext>
              </a:extLst>
            </p:cNvPr>
            <p:cNvCxnSpPr>
              <a:cxnSpLocks/>
            </p:cNvCxnSpPr>
            <p:nvPr/>
          </p:nvCxnSpPr>
          <p:spPr>
            <a:xfrm>
              <a:off x="4649143" y="3631009"/>
              <a:ext cx="1774623" cy="2699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1DC9C417-61D0-4906-9EF8-0F64D2688F6B}"/>
                </a:ext>
              </a:extLst>
            </p:cNvPr>
            <p:cNvSpPr/>
            <p:nvPr/>
          </p:nvSpPr>
          <p:spPr>
            <a:xfrm>
              <a:off x="5444769" y="3670239"/>
              <a:ext cx="151780" cy="1517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09A288CB-300A-49BD-BEE0-F1249CB3AA16}"/>
                </a:ext>
              </a:extLst>
            </p:cNvPr>
            <p:cNvCxnSpPr>
              <a:cxnSpLocks/>
            </p:cNvCxnSpPr>
            <p:nvPr/>
          </p:nvCxnSpPr>
          <p:spPr>
            <a:xfrm>
              <a:off x="3983898" y="4764209"/>
              <a:ext cx="0" cy="1509591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B6E0168A-4ABD-4001-82F4-DA68AA9F1A93}"/>
                </a:ext>
              </a:extLst>
            </p:cNvPr>
            <p:cNvSpPr/>
            <p:nvPr/>
          </p:nvSpPr>
          <p:spPr>
            <a:xfrm>
              <a:off x="3908008" y="4686487"/>
              <a:ext cx="151780" cy="1517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82EDA464-CA44-4D56-A8D4-8E2DD49E7C33}"/>
                </a:ext>
              </a:extLst>
            </p:cNvPr>
            <p:cNvCxnSpPr>
              <a:cxnSpLocks/>
            </p:cNvCxnSpPr>
            <p:nvPr/>
          </p:nvCxnSpPr>
          <p:spPr>
            <a:xfrm>
              <a:off x="7654097" y="6029937"/>
              <a:ext cx="0" cy="26455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9A1A3880-B02B-4FAE-A63D-24F9D23302D8}"/>
                </a:ext>
              </a:extLst>
            </p:cNvPr>
            <p:cNvSpPr/>
            <p:nvPr/>
          </p:nvSpPr>
          <p:spPr>
            <a:xfrm>
              <a:off x="7578207" y="5954047"/>
              <a:ext cx="151780" cy="1517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20" name="화살표: 오른쪽 219">
              <a:extLst>
                <a:ext uri="{FF2B5EF4-FFF2-40B4-BE49-F238E27FC236}">
                  <a16:creationId xmlns:a16="http://schemas.microsoft.com/office/drawing/2014/main" id="{A78F31FA-1615-42CE-8109-38CD79A493EE}"/>
                </a:ext>
              </a:extLst>
            </p:cNvPr>
            <p:cNvSpPr/>
            <p:nvPr/>
          </p:nvSpPr>
          <p:spPr>
            <a:xfrm rot="3265335">
              <a:off x="5275746" y="4646585"/>
              <a:ext cx="2680107" cy="116896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BDF211F6-1526-44B1-9281-74C256B37758}"/>
                    </a:ext>
                  </a:extLst>
                </p:cNvPr>
                <p:cNvSpPr txBox="1"/>
                <p:nvPr/>
              </p:nvSpPr>
              <p:spPr>
                <a:xfrm>
                  <a:off x="3558820" y="6271646"/>
                  <a:ext cx="487326" cy="5507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𝒔𝒖𝒃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𝒐𝒑𝒕𝒊𝒎𝒂𝒍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BDF211F6-1526-44B1-9281-74C256B377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8820" y="6271646"/>
                  <a:ext cx="487326" cy="550758"/>
                </a:xfrm>
                <a:prstGeom prst="rect">
                  <a:avLst/>
                </a:prstGeom>
                <a:blipFill>
                  <a:blip r:embed="rId8"/>
                  <a:stretch>
                    <a:fillRect r="-2978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DB475872-76BE-4842-87F7-254144058D16}"/>
                    </a:ext>
                  </a:extLst>
                </p:cNvPr>
                <p:cNvSpPr txBox="1"/>
                <p:nvPr/>
              </p:nvSpPr>
              <p:spPr>
                <a:xfrm>
                  <a:off x="7405262" y="6270178"/>
                  <a:ext cx="487326" cy="5507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𝒐𝒑𝒕𝒊𝒎𝒂𝒍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DB475872-76BE-4842-87F7-254144058D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5262" y="6270178"/>
                  <a:ext cx="487326" cy="550758"/>
                </a:xfrm>
                <a:prstGeom prst="rect">
                  <a:avLst/>
                </a:prstGeom>
                <a:blipFill>
                  <a:blip r:embed="rId9"/>
                  <a:stretch>
                    <a:fillRect r="-1826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" name="직선 화살표 연결선 222">
              <a:extLst>
                <a:ext uri="{FF2B5EF4-FFF2-40B4-BE49-F238E27FC236}">
                  <a16:creationId xmlns:a16="http://schemas.microsoft.com/office/drawing/2014/main" id="{CD1ADC6B-36B2-4EE6-82B9-E714C65954D5}"/>
                </a:ext>
              </a:extLst>
            </p:cNvPr>
            <p:cNvCxnSpPr>
              <a:cxnSpLocks/>
            </p:cNvCxnSpPr>
            <p:nvPr/>
          </p:nvCxnSpPr>
          <p:spPr>
            <a:xfrm>
              <a:off x="2973395" y="6183775"/>
              <a:ext cx="101050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EFBE24E3-85F8-44A3-B84C-14DA5905B6F1}"/>
                </a:ext>
              </a:extLst>
            </p:cNvPr>
            <p:cNvCxnSpPr>
              <a:cxnSpLocks/>
            </p:cNvCxnSpPr>
            <p:nvPr/>
          </p:nvCxnSpPr>
          <p:spPr>
            <a:xfrm>
              <a:off x="5524158" y="6179446"/>
              <a:ext cx="212993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9813FF-9DF3-4E67-B68E-F78AFF8DC6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9" t="27476"/>
          <a:stretch/>
        </p:blipFill>
        <p:spPr bwMode="auto">
          <a:xfrm rot="12600000">
            <a:off x="734468" y="3589404"/>
            <a:ext cx="253552" cy="24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1BF9197F-BC69-402E-B1AF-9791BE9B5208}"/>
              </a:ext>
            </a:extLst>
          </p:cNvPr>
          <p:cNvGrpSpPr/>
          <p:nvPr/>
        </p:nvGrpSpPr>
        <p:grpSpPr>
          <a:xfrm>
            <a:off x="77273" y="3399417"/>
            <a:ext cx="5447060" cy="2464643"/>
            <a:chOff x="990615" y="2148447"/>
            <a:chExt cx="10452085" cy="4729278"/>
          </a:xfrm>
        </p:grpSpPr>
        <p:sp>
          <p:nvSpPr>
            <p:cNvPr id="253" name="object 4">
              <a:extLst>
                <a:ext uri="{FF2B5EF4-FFF2-40B4-BE49-F238E27FC236}">
                  <a16:creationId xmlns:a16="http://schemas.microsoft.com/office/drawing/2014/main" id="{D94ADD1A-C8EA-4C24-809E-07456F598E35}"/>
                </a:ext>
              </a:extLst>
            </p:cNvPr>
            <p:cNvSpPr/>
            <p:nvPr/>
          </p:nvSpPr>
          <p:spPr>
            <a:xfrm>
              <a:off x="2645573" y="2631169"/>
              <a:ext cx="580095" cy="6701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72523E74-4676-4CB5-ABB5-84F878C178CF}"/>
                </a:ext>
              </a:extLst>
            </p:cNvPr>
            <p:cNvSpPr txBox="1"/>
            <p:nvPr/>
          </p:nvSpPr>
          <p:spPr>
            <a:xfrm>
              <a:off x="2491815" y="2148447"/>
              <a:ext cx="1101680" cy="487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/>
                <a:t>Start</a:t>
              </a:r>
              <a:endParaRPr lang="ko-KR" altLang="en-US" sz="1050" b="1" dirty="0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AA753406-1D77-48A3-8014-E99992A986BB}"/>
                </a:ext>
              </a:extLst>
            </p:cNvPr>
            <p:cNvSpPr/>
            <p:nvPr/>
          </p:nvSpPr>
          <p:spPr>
            <a:xfrm>
              <a:off x="1769420" y="2478444"/>
              <a:ext cx="8804694" cy="3572701"/>
            </a:xfrm>
            <a:custGeom>
              <a:avLst/>
              <a:gdLst>
                <a:gd name="connsiteX0" fmla="*/ 0 w 8804694"/>
                <a:gd name="connsiteY0" fmla="*/ 2410634 h 3572701"/>
                <a:gd name="connsiteX1" fmla="*/ 1196196 w 8804694"/>
                <a:gd name="connsiteY1" fmla="*/ 800370 h 3572701"/>
                <a:gd name="connsiteX2" fmla="*/ 2179607 w 8804694"/>
                <a:gd name="connsiteY2" fmla="*/ 2278363 h 3572701"/>
                <a:gd name="connsiteX3" fmla="*/ 3858883 w 8804694"/>
                <a:gd name="connsiteY3" fmla="*/ 1306453 h 3572701"/>
                <a:gd name="connsiteX4" fmla="*/ 5969479 w 8804694"/>
                <a:gd name="connsiteY4" fmla="*/ 3560823 h 3572701"/>
                <a:gd name="connsiteX5" fmla="*/ 7993811 w 8804694"/>
                <a:gd name="connsiteY5" fmla="*/ 144763 h 3572701"/>
                <a:gd name="connsiteX6" fmla="*/ 8804694 w 8804694"/>
                <a:gd name="connsiteY6" fmla="*/ 955646 h 357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4694" h="3572701">
                  <a:moveTo>
                    <a:pt x="0" y="2410634"/>
                  </a:moveTo>
                  <a:cubicBezTo>
                    <a:pt x="416464" y="1616524"/>
                    <a:pt x="832928" y="822415"/>
                    <a:pt x="1196196" y="800370"/>
                  </a:cubicBezTo>
                  <a:cubicBezTo>
                    <a:pt x="1559464" y="778325"/>
                    <a:pt x="1735826" y="2194016"/>
                    <a:pt x="2179607" y="2278363"/>
                  </a:cubicBezTo>
                  <a:cubicBezTo>
                    <a:pt x="2623388" y="2362710"/>
                    <a:pt x="3227238" y="1092710"/>
                    <a:pt x="3858883" y="1306453"/>
                  </a:cubicBezTo>
                  <a:cubicBezTo>
                    <a:pt x="4490528" y="1520196"/>
                    <a:pt x="5280324" y="3754438"/>
                    <a:pt x="5969479" y="3560823"/>
                  </a:cubicBezTo>
                  <a:cubicBezTo>
                    <a:pt x="6658634" y="3367208"/>
                    <a:pt x="7521275" y="578959"/>
                    <a:pt x="7993811" y="144763"/>
                  </a:cubicBezTo>
                  <a:cubicBezTo>
                    <a:pt x="8466347" y="-289433"/>
                    <a:pt x="8635520" y="333106"/>
                    <a:pt x="8804694" y="955646"/>
                  </a:cubicBezTo>
                </a:path>
              </a:pathLst>
            </a:cu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E9859183-FE95-41A6-BD30-F1421DDFD76E}"/>
                </a:ext>
              </a:extLst>
            </p:cNvPr>
            <p:cNvSpPr/>
            <p:nvPr/>
          </p:nvSpPr>
          <p:spPr>
            <a:xfrm>
              <a:off x="3927378" y="4667560"/>
              <a:ext cx="151780" cy="1517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63D20967-0FDE-4F74-9CEC-3F9CE99616FA}"/>
                    </a:ext>
                  </a:extLst>
                </p:cNvPr>
                <p:cNvSpPr txBox="1"/>
                <p:nvPr/>
              </p:nvSpPr>
              <p:spPr>
                <a:xfrm>
                  <a:off x="1144427" y="4846505"/>
                  <a:ext cx="1335542" cy="5536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altLang="ko-KR" sz="1400" dirty="0"/>
                    <a:t>(</a:t>
                  </a:r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altLang="ko-KR" sz="1400" dirty="0"/>
                    <a:t>)</a:t>
                  </a:r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63D20967-0FDE-4F74-9CEC-3F9CE99616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427" y="4846505"/>
                  <a:ext cx="1335542" cy="553681"/>
                </a:xfrm>
                <a:prstGeom prst="rect">
                  <a:avLst/>
                </a:prstGeom>
                <a:blipFill>
                  <a:blip r:embed="rId11"/>
                  <a:stretch>
                    <a:fillRect t="-2083" r="-14912" b="-2708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54315394-72F1-464B-A30E-F6C73E0FF9B1}"/>
                </a:ext>
              </a:extLst>
            </p:cNvPr>
            <p:cNvSpPr/>
            <p:nvPr/>
          </p:nvSpPr>
          <p:spPr>
            <a:xfrm>
              <a:off x="2849455" y="3225426"/>
              <a:ext cx="151780" cy="1517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cxnSp>
          <p:nvCxnSpPr>
            <p:cNvPr id="261" name="직선 화살표 연결선 260">
              <a:extLst>
                <a:ext uri="{FF2B5EF4-FFF2-40B4-BE49-F238E27FC236}">
                  <a16:creationId xmlns:a16="http://schemas.microsoft.com/office/drawing/2014/main" id="{D0E19FFD-0706-4199-9BBF-DDEB1809E619}"/>
                </a:ext>
              </a:extLst>
            </p:cNvPr>
            <p:cNvCxnSpPr>
              <a:cxnSpLocks/>
            </p:cNvCxnSpPr>
            <p:nvPr/>
          </p:nvCxnSpPr>
          <p:spPr>
            <a:xfrm>
              <a:off x="990615" y="6273800"/>
              <a:ext cx="104520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BE01863C-7AD2-4BD7-A740-EC088D5D8F87}"/>
                    </a:ext>
                  </a:extLst>
                </p:cNvPr>
                <p:cNvSpPr txBox="1"/>
                <p:nvPr/>
              </p:nvSpPr>
              <p:spPr>
                <a:xfrm>
                  <a:off x="10797769" y="6252869"/>
                  <a:ext cx="487325" cy="5536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BE01863C-7AD2-4BD7-A740-EC088D5D8F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7769" y="6252869"/>
                  <a:ext cx="487325" cy="553681"/>
                </a:xfrm>
                <a:prstGeom prst="rect">
                  <a:avLst/>
                </a:prstGeom>
                <a:blipFill>
                  <a:blip r:embed="rId12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2A5F941B-2A89-4D61-95DE-76A8D6E66083}"/>
                    </a:ext>
                  </a:extLst>
                </p:cNvPr>
                <p:cNvSpPr txBox="1"/>
                <p:nvPr/>
              </p:nvSpPr>
              <p:spPr>
                <a:xfrm>
                  <a:off x="3759604" y="6271645"/>
                  <a:ext cx="487324" cy="6060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𝒔𝒖𝒃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𝒐𝒑𝒕𝒊𝒎𝒂𝒍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2A5F941B-2A89-4D61-95DE-76A8D6E660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9604" y="6271645"/>
                  <a:ext cx="487324" cy="606080"/>
                </a:xfrm>
                <a:prstGeom prst="rect">
                  <a:avLst/>
                </a:prstGeom>
                <a:blipFill>
                  <a:blip r:embed="rId13"/>
                  <a:stretch>
                    <a:fillRect r="-3380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4" name="직선 연결선 263">
              <a:extLst>
                <a:ext uri="{FF2B5EF4-FFF2-40B4-BE49-F238E27FC236}">
                  <a16:creationId xmlns:a16="http://schemas.microsoft.com/office/drawing/2014/main" id="{DE78835B-94CB-4013-96DF-99EEBB9963ED}"/>
                </a:ext>
              </a:extLst>
            </p:cNvPr>
            <p:cNvCxnSpPr>
              <a:cxnSpLocks/>
              <a:stCxn id="259" idx="4"/>
            </p:cNvCxnSpPr>
            <p:nvPr/>
          </p:nvCxnSpPr>
          <p:spPr>
            <a:xfrm flipH="1">
              <a:off x="2922705" y="3377206"/>
              <a:ext cx="2640" cy="291835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직선 연결선 264">
              <a:extLst>
                <a:ext uri="{FF2B5EF4-FFF2-40B4-BE49-F238E27FC236}">
                  <a16:creationId xmlns:a16="http://schemas.microsoft.com/office/drawing/2014/main" id="{88442C50-B14C-478B-A391-ECBCC5A215A0}"/>
                </a:ext>
              </a:extLst>
            </p:cNvPr>
            <p:cNvCxnSpPr>
              <a:cxnSpLocks/>
              <a:endCxn id="263" idx="0"/>
            </p:cNvCxnSpPr>
            <p:nvPr/>
          </p:nvCxnSpPr>
          <p:spPr>
            <a:xfrm>
              <a:off x="4003267" y="4843355"/>
              <a:ext cx="0" cy="142829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6D3CCC9C-BB4A-4714-A6AB-70E61E6860EA}"/>
                    </a:ext>
                  </a:extLst>
                </p:cNvPr>
                <p:cNvSpPr txBox="1"/>
                <p:nvPr/>
              </p:nvSpPr>
              <p:spPr>
                <a:xfrm>
                  <a:off x="2681682" y="6270176"/>
                  <a:ext cx="487325" cy="5536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6D3CCC9C-BB4A-4714-A6AB-70E61E68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1682" y="6270176"/>
                  <a:ext cx="487325" cy="553681"/>
                </a:xfrm>
                <a:prstGeom prst="rect">
                  <a:avLst/>
                </a:prstGeom>
                <a:blipFill>
                  <a:blip r:embed="rId14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8" name="화살표: 오른쪽 267">
            <a:extLst>
              <a:ext uri="{FF2B5EF4-FFF2-40B4-BE49-F238E27FC236}">
                <a16:creationId xmlns:a16="http://schemas.microsoft.com/office/drawing/2014/main" id="{7E6BB2A2-1347-43E4-8607-5DF2349BEE2F}"/>
              </a:ext>
            </a:extLst>
          </p:cNvPr>
          <p:cNvSpPr/>
          <p:nvPr/>
        </p:nvSpPr>
        <p:spPr>
          <a:xfrm rot="3924520">
            <a:off x="1034527" y="4188632"/>
            <a:ext cx="833163" cy="7154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6E6C2A-56C7-4A9B-B697-969D02F208EE}"/>
              </a:ext>
            </a:extLst>
          </p:cNvPr>
          <p:cNvSpPr/>
          <p:nvPr/>
        </p:nvSpPr>
        <p:spPr>
          <a:xfrm>
            <a:off x="5735842" y="3234550"/>
            <a:ext cx="6066113" cy="259241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0DF2C7C-8BAE-4271-B5A5-9CBFB5832017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Optimization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468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Descent (GD)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B2EFC-A574-40E6-B23E-89CEC2B9BC86}"/>
              </a:ext>
            </a:extLst>
          </p:cNvPr>
          <p:cNvSpPr txBox="1"/>
          <p:nvPr/>
        </p:nvSpPr>
        <p:spPr>
          <a:xfrm>
            <a:off x="116596" y="1261585"/>
            <a:ext cx="10005111" cy="829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전체 학습데이터를 하나의 </a:t>
            </a:r>
            <a:r>
              <a:rPr lang="en-US" altLang="ko-KR" b="1" dirty="0"/>
              <a:t>Batch</a:t>
            </a:r>
            <a:r>
              <a:rPr lang="ko-KR" altLang="en-US" b="1" dirty="0"/>
              <a:t>로 묶어서 </a:t>
            </a:r>
            <a:r>
              <a:rPr lang="en-US" altLang="ko-KR" b="1" dirty="0"/>
              <a:t>Gradient </a:t>
            </a:r>
            <a:r>
              <a:rPr lang="ko-KR" altLang="en-US" b="1" dirty="0"/>
              <a:t>값을 </a:t>
            </a:r>
            <a:r>
              <a:rPr lang="ko-KR" altLang="en-US" b="1" dirty="0">
                <a:solidFill>
                  <a:srgbClr val="FF0000"/>
                </a:solidFill>
              </a:rPr>
              <a:t>한번만 계산</a:t>
            </a:r>
            <a:r>
              <a:rPr lang="ko-KR" altLang="en-US" b="1" dirty="0"/>
              <a:t>하여 가중치를 갱신함</a:t>
            </a:r>
            <a:br>
              <a:rPr lang="en-US" altLang="ko-KR" b="1" dirty="0"/>
            </a:br>
            <a:r>
              <a:rPr lang="en-US" altLang="ko-KR" sz="1600" dirty="0"/>
              <a:t>※ </a:t>
            </a:r>
            <a:r>
              <a:rPr lang="ko-KR" altLang="en-US" sz="1600" dirty="0"/>
              <a:t>일반적인 </a:t>
            </a:r>
            <a:r>
              <a:rPr lang="en-US" altLang="ko-KR" sz="1600" dirty="0"/>
              <a:t>Batch </a:t>
            </a:r>
            <a:r>
              <a:rPr lang="ko-KR" altLang="en-US" sz="1600" dirty="0"/>
              <a:t>단위가 아닌 </a:t>
            </a:r>
            <a:r>
              <a:rPr lang="ko-KR" altLang="en-US" sz="1600" u="sng" dirty="0"/>
              <a:t>전체 데이터 셋</a:t>
            </a:r>
            <a:r>
              <a:rPr lang="ko-KR" altLang="en-US" sz="1600" dirty="0"/>
              <a:t>이라는 점을 유의할 것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1D88C7-67C1-4BFF-A109-F2571C32C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16" y="2761571"/>
            <a:ext cx="4782618" cy="336322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C2DB1E9-B496-447B-804C-A5F5433E938E}"/>
              </a:ext>
            </a:extLst>
          </p:cNvPr>
          <p:cNvSpPr/>
          <p:nvPr/>
        </p:nvSpPr>
        <p:spPr>
          <a:xfrm>
            <a:off x="5064474" y="3074724"/>
            <a:ext cx="7205018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전체 학습데이터에 대해 한번의 업데이트가 이루어지므로 전체적인 연산횟수가 적음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전체 학습데이터에 대해 </a:t>
            </a:r>
            <a:r>
              <a:rPr lang="en-US" altLang="ko-KR" sz="1400" dirty="0"/>
              <a:t>Gradient</a:t>
            </a:r>
            <a:r>
              <a:rPr lang="ko-KR" altLang="en-US" sz="1400" dirty="0"/>
              <a:t>를 계산하므로</a:t>
            </a:r>
            <a:r>
              <a:rPr lang="en-US" altLang="ko-KR" sz="1400" dirty="0"/>
              <a:t>, </a:t>
            </a:r>
            <a:r>
              <a:rPr lang="ko-KR" altLang="en-US" sz="1400" dirty="0"/>
              <a:t>수렴이 안정적으로 진행</a:t>
            </a:r>
            <a:endParaRPr lang="en-US" altLang="ko-KR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8B87A9-FF45-4566-B3C0-3E8E9E529166}"/>
              </a:ext>
            </a:extLst>
          </p:cNvPr>
          <p:cNvSpPr/>
          <p:nvPr/>
        </p:nvSpPr>
        <p:spPr>
          <a:xfrm>
            <a:off x="5064474" y="4554637"/>
            <a:ext cx="6448349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한 </a:t>
            </a:r>
            <a:r>
              <a:rPr lang="en-US" altLang="ko-KR" sz="1400" dirty="0"/>
              <a:t>Step</a:t>
            </a:r>
            <a:r>
              <a:rPr lang="ko-KR" altLang="en-US" sz="1400" dirty="0"/>
              <a:t>에 모든 학습데이터를 사용하기 때문에 학습이 오래 걸림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Local minimum </a:t>
            </a:r>
            <a:r>
              <a:rPr lang="ko-KR" altLang="en-US" sz="1400" dirty="0"/>
              <a:t>상태가 되면 빠져나오기 어려움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모델 파라미터의 업데이터가 이루어지기 전까지 모든 학습데이터에 대해 저장하므로 많은 메모리가 필요</a:t>
            </a: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8B1279-F040-4F8A-BE48-DCE27FC29590}"/>
              </a:ext>
            </a:extLst>
          </p:cNvPr>
          <p:cNvSpPr txBox="1"/>
          <p:nvPr/>
        </p:nvSpPr>
        <p:spPr>
          <a:xfrm>
            <a:off x="4821879" y="2668140"/>
            <a:ext cx="95468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Pros.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13F777-D27B-43B2-9357-2768F0F08313}"/>
              </a:ext>
            </a:extLst>
          </p:cNvPr>
          <p:cNvSpPr txBox="1"/>
          <p:nvPr/>
        </p:nvSpPr>
        <p:spPr>
          <a:xfrm>
            <a:off x="4821879" y="4178358"/>
            <a:ext cx="1005403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Cons.</a:t>
            </a:r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EB5408-8CC1-4FAE-92C2-776DE109F335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Optimization</a:t>
            </a:r>
            <a:endParaRPr lang="ko-KR" altLang="en-US" sz="2000" i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DB3733-44B2-417D-BD5D-99CCB236B357}"/>
              </a:ext>
            </a:extLst>
          </p:cNvPr>
          <p:cNvGrpSpPr/>
          <p:nvPr/>
        </p:nvGrpSpPr>
        <p:grpSpPr>
          <a:xfrm>
            <a:off x="2786744" y="5551216"/>
            <a:ext cx="2715021" cy="1221951"/>
            <a:chOff x="843484" y="2148447"/>
            <a:chExt cx="10599216" cy="4770394"/>
          </a:xfrm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B4C58A17-2075-480C-A509-FF765F540782}"/>
                </a:ext>
              </a:extLst>
            </p:cNvPr>
            <p:cNvSpPr/>
            <p:nvPr/>
          </p:nvSpPr>
          <p:spPr>
            <a:xfrm>
              <a:off x="2645573" y="2631169"/>
              <a:ext cx="580095" cy="6701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AB67A7-5A2C-454B-AA5C-756BB26BA685}"/>
                </a:ext>
              </a:extLst>
            </p:cNvPr>
            <p:cNvSpPr txBox="1"/>
            <p:nvPr/>
          </p:nvSpPr>
          <p:spPr>
            <a:xfrm>
              <a:off x="2491814" y="2148447"/>
              <a:ext cx="1101679" cy="476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b="1" dirty="0"/>
                <a:t>Start</a:t>
              </a:r>
              <a:endParaRPr lang="ko-KR" altLang="en-US" sz="300" b="1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473D6536-1022-43D0-B674-8BA66647A754}"/>
                </a:ext>
              </a:extLst>
            </p:cNvPr>
            <p:cNvSpPr/>
            <p:nvPr/>
          </p:nvSpPr>
          <p:spPr>
            <a:xfrm>
              <a:off x="1769420" y="2478444"/>
              <a:ext cx="8804694" cy="3572701"/>
            </a:xfrm>
            <a:custGeom>
              <a:avLst/>
              <a:gdLst>
                <a:gd name="connsiteX0" fmla="*/ 0 w 8804694"/>
                <a:gd name="connsiteY0" fmla="*/ 2410634 h 3572701"/>
                <a:gd name="connsiteX1" fmla="*/ 1196196 w 8804694"/>
                <a:gd name="connsiteY1" fmla="*/ 800370 h 3572701"/>
                <a:gd name="connsiteX2" fmla="*/ 2179607 w 8804694"/>
                <a:gd name="connsiteY2" fmla="*/ 2278363 h 3572701"/>
                <a:gd name="connsiteX3" fmla="*/ 3858883 w 8804694"/>
                <a:gd name="connsiteY3" fmla="*/ 1306453 h 3572701"/>
                <a:gd name="connsiteX4" fmla="*/ 5969479 w 8804694"/>
                <a:gd name="connsiteY4" fmla="*/ 3560823 h 3572701"/>
                <a:gd name="connsiteX5" fmla="*/ 7993811 w 8804694"/>
                <a:gd name="connsiteY5" fmla="*/ 144763 h 3572701"/>
                <a:gd name="connsiteX6" fmla="*/ 8804694 w 8804694"/>
                <a:gd name="connsiteY6" fmla="*/ 955646 h 357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4694" h="3572701">
                  <a:moveTo>
                    <a:pt x="0" y="2410634"/>
                  </a:moveTo>
                  <a:cubicBezTo>
                    <a:pt x="416464" y="1616524"/>
                    <a:pt x="832928" y="822415"/>
                    <a:pt x="1196196" y="800370"/>
                  </a:cubicBezTo>
                  <a:cubicBezTo>
                    <a:pt x="1559464" y="778325"/>
                    <a:pt x="1735826" y="2194016"/>
                    <a:pt x="2179607" y="2278363"/>
                  </a:cubicBezTo>
                  <a:cubicBezTo>
                    <a:pt x="2623388" y="2362710"/>
                    <a:pt x="3227238" y="1092710"/>
                    <a:pt x="3858883" y="1306453"/>
                  </a:cubicBezTo>
                  <a:cubicBezTo>
                    <a:pt x="4490528" y="1520196"/>
                    <a:pt x="5280324" y="3754438"/>
                    <a:pt x="5969479" y="3560823"/>
                  </a:cubicBezTo>
                  <a:cubicBezTo>
                    <a:pt x="6658634" y="3367208"/>
                    <a:pt x="7521275" y="578959"/>
                    <a:pt x="7993811" y="144763"/>
                  </a:cubicBezTo>
                  <a:cubicBezTo>
                    <a:pt x="8466347" y="-289433"/>
                    <a:pt x="8635520" y="333106"/>
                    <a:pt x="8804694" y="955646"/>
                  </a:cubicBezTo>
                </a:path>
              </a:pathLst>
            </a:cu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A1D3032-FD9D-4379-8AF1-CB31C0DF801B}"/>
                </a:ext>
              </a:extLst>
            </p:cNvPr>
            <p:cNvSpPr/>
            <p:nvPr/>
          </p:nvSpPr>
          <p:spPr>
            <a:xfrm>
              <a:off x="3927378" y="4667560"/>
              <a:ext cx="151780" cy="1517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7369A58-76B1-4B3B-8FDB-B880557F63CC}"/>
                    </a:ext>
                  </a:extLst>
                </p:cNvPr>
                <p:cNvSpPr txBox="1"/>
                <p:nvPr/>
              </p:nvSpPr>
              <p:spPr>
                <a:xfrm>
                  <a:off x="843484" y="4846506"/>
                  <a:ext cx="1636491" cy="7209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altLang="ko-KR" sz="600" dirty="0"/>
                    <a:t>(</a:t>
                  </a:r>
                  <a14:m>
                    <m:oMath xmlns:m="http://schemas.openxmlformats.org/officeDocument/2006/math">
                      <m:r>
                        <a:rPr lang="en-US" altLang="ko-KR" sz="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6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ko-KR" sz="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altLang="ko-KR" sz="600" dirty="0"/>
                    <a:t>)</a:t>
                  </a:r>
                  <a:endParaRPr lang="ko-KR" altLang="en-US" sz="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7369A58-76B1-4B3B-8FDB-B880557F6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484" y="4846506"/>
                  <a:ext cx="1636491" cy="720921"/>
                </a:xfrm>
                <a:prstGeom prst="rect">
                  <a:avLst/>
                </a:prstGeom>
                <a:blipFill>
                  <a:blip r:embed="rId5"/>
                  <a:stretch>
                    <a:fillRect r="-2899"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C4F217B-0F55-4EB6-ABEE-9968325BA0A4}"/>
                </a:ext>
              </a:extLst>
            </p:cNvPr>
            <p:cNvSpPr/>
            <p:nvPr/>
          </p:nvSpPr>
          <p:spPr>
            <a:xfrm>
              <a:off x="2849455" y="3225426"/>
              <a:ext cx="151780" cy="1517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6CEE59F-FF4D-414C-82AB-89D07B2B76D9}"/>
                </a:ext>
              </a:extLst>
            </p:cNvPr>
            <p:cNvCxnSpPr>
              <a:cxnSpLocks/>
            </p:cNvCxnSpPr>
            <p:nvPr/>
          </p:nvCxnSpPr>
          <p:spPr>
            <a:xfrm>
              <a:off x="990615" y="6273800"/>
              <a:ext cx="104520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6F56BA3-83C4-4B47-B8A2-7628924B1954}"/>
                    </a:ext>
                  </a:extLst>
                </p:cNvPr>
                <p:cNvSpPr txBox="1"/>
                <p:nvPr/>
              </p:nvSpPr>
              <p:spPr>
                <a:xfrm>
                  <a:off x="10797769" y="6252867"/>
                  <a:ext cx="487325" cy="635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ko-KR" altLang="en-US" sz="600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6F56BA3-83C4-4B47-B8A2-7628924B19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7769" y="6252867"/>
                  <a:ext cx="487325" cy="635068"/>
                </a:xfrm>
                <a:prstGeom prst="rect">
                  <a:avLst/>
                </a:prstGeom>
                <a:blipFill>
                  <a:blip r:embed="rId6"/>
                  <a:stretch>
                    <a:fillRect r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F79092-37CC-4E50-8AB6-B30C496C1283}"/>
                    </a:ext>
                  </a:extLst>
                </p:cNvPr>
                <p:cNvSpPr txBox="1"/>
                <p:nvPr/>
              </p:nvSpPr>
              <p:spPr>
                <a:xfrm>
                  <a:off x="3759604" y="6271644"/>
                  <a:ext cx="487325" cy="6471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600" b="1" i="1">
                                <a:latin typeface="Cambria Math" panose="02040503050406030204" pitchFamily="18" charset="0"/>
                              </a:rPr>
                              <m:t>𝒔𝒖𝒃</m:t>
                            </m:r>
                            <m:r>
                              <a:rPr lang="en-US" altLang="ko-KR" sz="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600" b="1" i="1">
                                <a:latin typeface="Cambria Math" panose="02040503050406030204" pitchFamily="18" charset="0"/>
                              </a:rPr>
                              <m:t>𝒐𝒑𝒕𝒊𝒎𝒂𝒍</m:t>
                            </m:r>
                          </m:sup>
                        </m:sSup>
                      </m:oMath>
                    </m:oMathPara>
                  </a14:m>
                  <a:endParaRPr lang="ko-KR" altLang="en-US" sz="6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F79092-37CC-4E50-8AB6-B30C496C1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9604" y="6271644"/>
                  <a:ext cx="487325" cy="647197"/>
                </a:xfrm>
                <a:prstGeom prst="rect">
                  <a:avLst/>
                </a:prstGeom>
                <a:blipFill>
                  <a:blip r:embed="rId7"/>
                  <a:stretch>
                    <a:fillRect r="-3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758B3AE-027D-43DF-8E45-DDEF185A9F52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 flipH="1">
              <a:off x="2922705" y="3377206"/>
              <a:ext cx="2640" cy="291835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604D6A2-DACA-487D-9DEB-07421B125926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4003268" y="4843356"/>
              <a:ext cx="0" cy="142828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301530A-89F9-4FC7-B279-8DCDF451F716}"/>
                    </a:ext>
                  </a:extLst>
                </p:cNvPr>
                <p:cNvSpPr txBox="1"/>
                <p:nvPr/>
              </p:nvSpPr>
              <p:spPr>
                <a:xfrm>
                  <a:off x="2681681" y="6270176"/>
                  <a:ext cx="487325" cy="635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6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6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</m:oMath>
                    </m:oMathPara>
                  </a14:m>
                  <a:endParaRPr lang="ko-KR" altLang="en-US" sz="600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301530A-89F9-4FC7-B279-8DCDF451F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1681" y="6270176"/>
                  <a:ext cx="487325" cy="635068"/>
                </a:xfrm>
                <a:prstGeom prst="rect">
                  <a:avLst/>
                </a:prstGeom>
                <a:blipFill>
                  <a:blip r:embed="rId8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C3F65C0-1447-41A8-A130-6DDB3BC940AA}"/>
              </a:ext>
            </a:extLst>
          </p:cNvPr>
          <p:cNvSpPr txBox="1"/>
          <p:nvPr/>
        </p:nvSpPr>
        <p:spPr>
          <a:xfrm>
            <a:off x="3415712" y="5738745"/>
            <a:ext cx="12082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FF0000"/>
                </a:solidFill>
              </a:rPr>
              <a:t>Local minimum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63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C1496-E2C4-48DB-B87B-3A92A455A5F6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Mini-batch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Descent (Mini-batch GD)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A542A-A0AA-4341-B932-F3C4FF306884}"/>
              </a:ext>
            </a:extLst>
          </p:cNvPr>
          <p:cNvSpPr txBox="1"/>
          <p:nvPr/>
        </p:nvSpPr>
        <p:spPr>
          <a:xfrm>
            <a:off x="116596" y="1261585"/>
            <a:ext cx="1031769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전체 학습데이터를 </a:t>
            </a:r>
            <a:r>
              <a:rPr lang="ko-KR" altLang="en-US" b="1" dirty="0">
                <a:solidFill>
                  <a:srgbClr val="FF0000"/>
                </a:solidFill>
              </a:rPr>
              <a:t>여러 개의 </a:t>
            </a:r>
            <a:r>
              <a:rPr lang="en-US" altLang="ko-KR" b="1" dirty="0">
                <a:solidFill>
                  <a:srgbClr val="FF0000"/>
                </a:solidFill>
              </a:rPr>
              <a:t>Batch </a:t>
            </a:r>
            <a:r>
              <a:rPr lang="ko-KR" altLang="en-US" b="1" dirty="0">
                <a:solidFill>
                  <a:srgbClr val="FF0000"/>
                </a:solidFill>
              </a:rPr>
              <a:t>단위로 나누어서</a:t>
            </a:r>
            <a:r>
              <a:rPr lang="ko-KR" altLang="en-US" b="1" dirty="0"/>
              <a:t> </a:t>
            </a:r>
            <a:r>
              <a:rPr lang="en-US" altLang="ko-KR" b="1" dirty="0"/>
              <a:t>Gradient </a:t>
            </a:r>
            <a:r>
              <a:rPr lang="ko-KR" altLang="en-US" b="1" dirty="0"/>
              <a:t>값을 계산하여 가중치를 갱신함</a:t>
            </a:r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7D61E0-918E-48FC-A569-BCD8E2E7B824}"/>
              </a:ext>
            </a:extLst>
          </p:cNvPr>
          <p:cNvGrpSpPr/>
          <p:nvPr/>
        </p:nvGrpSpPr>
        <p:grpSpPr>
          <a:xfrm>
            <a:off x="597257" y="2226690"/>
            <a:ext cx="4809020" cy="4232092"/>
            <a:chOff x="4444248" y="2043485"/>
            <a:chExt cx="4866727" cy="428287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ACD9FAB-A431-42AE-BFD3-5FFE6BAA2358}"/>
                </a:ext>
              </a:extLst>
            </p:cNvPr>
            <p:cNvSpPr/>
            <p:nvPr/>
          </p:nvSpPr>
          <p:spPr>
            <a:xfrm>
              <a:off x="4444248" y="2514131"/>
              <a:ext cx="763037" cy="3538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23FADA-BB0B-4982-95B9-4C536BE9464B}"/>
                </a:ext>
              </a:extLst>
            </p:cNvPr>
            <p:cNvSpPr txBox="1"/>
            <p:nvPr/>
          </p:nvSpPr>
          <p:spPr>
            <a:xfrm>
              <a:off x="4620421" y="2221229"/>
              <a:ext cx="4106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GD</a:t>
              </a:r>
              <a:endParaRPr lang="ko-KR" altLang="en-US" sz="1200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8CC64F9-522A-4183-8AEF-339A436249C0}"/>
                </a:ext>
              </a:extLst>
            </p:cNvPr>
            <p:cNvSpPr txBox="1"/>
            <p:nvPr/>
          </p:nvSpPr>
          <p:spPr>
            <a:xfrm>
              <a:off x="7008960" y="2227663"/>
              <a:ext cx="12593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Mini-batch GD</a:t>
              </a:r>
              <a:endParaRPr lang="ko-KR" altLang="en-US" sz="12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A5938B9-3B10-4AB4-8A60-C62BB6AD3793}"/>
                </a:ext>
              </a:extLst>
            </p:cNvPr>
            <p:cNvSpPr txBox="1"/>
            <p:nvPr/>
          </p:nvSpPr>
          <p:spPr>
            <a:xfrm>
              <a:off x="4444248" y="3945770"/>
              <a:ext cx="771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Training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Data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C1167577-898A-4AF7-90F8-57D1B015A91D}"/>
                </a:ext>
              </a:extLst>
            </p:cNvPr>
            <p:cNvCxnSpPr>
              <a:cxnSpLocks/>
            </p:cNvCxnSpPr>
            <p:nvPr/>
          </p:nvCxnSpPr>
          <p:spPr>
            <a:xfrm>
              <a:off x="5207285" y="2514131"/>
              <a:ext cx="369881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771D392-E04F-45E5-AE0A-7D68618C5F49}"/>
                </a:ext>
              </a:extLst>
            </p:cNvPr>
            <p:cNvCxnSpPr>
              <a:cxnSpLocks/>
            </p:cNvCxnSpPr>
            <p:nvPr/>
          </p:nvCxnSpPr>
          <p:spPr>
            <a:xfrm>
              <a:off x="5207285" y="6036559"/>
              <a:ext cx="385783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03E155A-BD74-4917-9EEE-5BB51881EF91}"/>
                </a:ext>
              </a:extLst>
            </p:cNvPr>
            <p:cNvCxnSpPr/>
            <p:nvPr/>
          </p:nvCxnSpPr>
          <p:spPr>
            <a:xfrm>
              <a:off x="5386189" y="2514131"/>
              <a:ext cx="0" cy="3522428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C72F655-F00D-4365-85A5-B367A947EC01}"/>
                </a:ext>
              </a:extLst>
            </p:cNvPr>
            <p:cNvSpPr txBox="1"/>
            <p:nvPr/>
          </p:nvSpPr>
          <p:spPr>
            <a:xfrm>
              <a:off x="5377733" y="4038032"/>
              <a:ext cx="11054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0000FF"/>
                  </a:solidFill>
                </a:rPr>
                <a:t>Full-batch</a:t>
              </a:r>
              <a:endParaRPr lang="ko-KR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1AA60D4-DF5B-47E4-BF05-4E9F85F1D17C}"/>
                </a:ext>
              </a:extLst>
            </p:cNvPr>
            <p:cNvSpPr/>
            <p:nvPr/>
          </p:nvSpPr>
          <p:spPr>
            <a:xfrm>
              <a:off x="7255282" y="2520564"/>
              <a:ext cx="763037" cy="4542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BF4A92A-E485-4B36-9914-7E3CA1A916EB}"/>
                </a:ext>
              </a:extLst>
            </p:cNvPr>
            <p:cNvSpPr/>
            <p:nvPr/>
          </p:nvSpPr>
          <p:spPr>
            <a:xfrm>
              <a:off x="7255282" y="3137372"/>
              <a:ext cx="763037" cy="4542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53F6169-4460-46A6-9F47-E36709C3CFBA}"/>
                </a:ext>
              </a:extLst>
            </p:cNvPr>
            <p:cNvSpPr/>
            <p:nvPr/>
          </p:nvSpPr>
          <p:spPr>
            <a:xfrm>
              <a:off x="7255282" y="3754180"/>
              <a:ext cx="763037" cy="4542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F13C47C-D592-4B62-8C1A-F2D7D08DA1C1}"/>
                </a:ext>
              </a:extLst>
            </p:cNvPr>
            <p:cNvSpPr/>
            <p:nvPr/>
          </p:nvSpPr>
          <p:spPr>
            <a:xfrm>
              <a:off x="7255282" y="4370988"/>
              <a:ext cx="763037" cy="4542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3D420B1-AAF5-465C-ABB9-8B0A9E2CB98D}"/>
                </a:ext>
              </a:extLst>
            </p:cNvPr>
            <p:cNvSpPr/>
            <p:nvPr/>
          </p:nvSpPr>
          <p:spPr>
            <a:xfrm>
              <a:off x="7255282" y="4987796"/>
              <a:ext cx="763037" cy="4542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FDC9E70-B346-40CC-A6B5-E15F8D289434}"/>
                </a:ext>
              </a:extLst>
            </p:cNvPr>
            <p:cNvSpPr/>
            <p:nvPr/>
          </p:nvSpPr>
          <p:spPr>
            <a:xfrm>
              <a:off x="7255282" y="5604602"/>
              <a:ext cx="763037" cy="4542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54E0046-FDCF-451E-9302-1FE0ADBFFC36}"/>
                </a:ext>
              </a:extLst>
            </p:cNvPr>
            <p:cNvSpPr txBox="1"/>
            <p:nvPr/>
          </p:nvSpPr>
          <p:spPr>
            <a:xfrm>
              <a:off x="7293597" y="2547655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Training</a:t>
              </a:r>
            </a:p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Data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8EBA7E0-43D0-4C38-9536-F9B734A97549}"/>
                </a:ext>
              </a:extLst>
            </p:cNvPr>
            <p:cNvSpPr txBox="1"/>
            <p:nvPr/>
          </p:nvSpPr>
          <p:spPr>
            <a:xfrm>
              <a:off x="7293597" y="3164463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Training</a:t>
              </a:r>
            </a:p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Data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0414120-C109-46E7-8556-35117F3215BC}"/>
                </a:ext>
              </a:extLst>
            </p:cNvPr>
            <p:cNvSpPr txBox="1"/>
            <p:nvPr/>
          </p:nvSpPr>
          <p:spPr>
            <a:xfrm>
              <a:off x="7293597" y="3782854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Training</a:t>
              </a:r>
            </a:p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Data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B4AA461-E06B-42C2-9C54-83A6B92149C3}"/>
                </a:ext>
              </a:extLst>
            </p:cNvPr>
            <p:cNvSpPr txBox="1"/>
            <p:nvPr/>
          </p:nvSpPr>
          <p:spPr>
            <a:xfrm>
              <a:off x="7293597" y="4398079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Training</a:t>
              </a:r>
            </a:p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Data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56C4110-18E9-471E-9886-7465065D72DB}"/>
                </a:ext>
              </a:extLst>
            </p:cNvPr>
            <p:cNvSpPr txBox="1"/>
            <p:nvPr/>
          </p:nvSpPr>
          <p:spPr>
            <a:xfrm>
              <a:off x="7293597" y="501488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Training</a:t>
              </a:r>
            </a:p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Data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F19EDA0-ADA5-47D1-931A-2306A6B767FE}"/>
                </a:ext>
              </a:extLst>
            </p:cNvPr>
            <p:cNvSpPr txBox="1"/>
            <p:nvPr/>
          </p:nvSpPr>
          <p:spPr>
            <a:xfrm>
              <a:off x="7293597" y="5631693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Training</a:t>
              </a:r>
            </a:p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Data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C8986AEA-1883-41F0-A94D-EF2F8F0313ED}"/>
                </a:ext>
              </a:extLst>
            </p:cNvPr>
            <p:cNvCxnSpPr>
              <a:cxnSpLocks/>
            </p:cNvCxnSpPr>
            <p:nvPr/>
          </p:nvCxnSpPr>
          <p:spPr>
            <a:xfrm>
              <a:off x="8018319" y="2520565"/>
              <a:ext cx="36988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8DE90485-3314-4319-89FA-22A8632B870C}"/>
                </a:ext>
              </a:extLst>
            </p:cNvPr>
            <p:cNvCxnSpPr>
              <a:cxnSpLocks/>
            </p:cNvCxnSpPr>
            <p:nvPr/>
          </p:nvCxnSpPr>
          <p:spPr>
            <a:xfrm>
              <a:off x="8018319" y="2965838"/>
              <a:ext cx="36988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D90F04D1-6214-4E66-96FE-CAFC815B9C87}"/>
                </a:ext>
              </a:extLst>
            </p:cNvPr>
            <p:cNvCxnSpPr>
              <a:cxnSpLocks/>
            </p:cNvCxnSpPr>
            <p:nvPr/>
          </p:nvCxnSpPr>
          <p:spPr>
            <a:xfrm>
              <a:off x="8211066" y="2517326"/>
              <a:ext cx="0" cy="4575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917D849-5B47-4519-9E34-A6B587F41235}"/>
                </a:ext>
              </a:extLst>
            </p:cNvPr>
            <p:cNvSpPr txBox="1"/>
            <p:nvPr/>
          </p:nvSpPr>
          <p:spPr>
            <a:xfrm>
              <a:off x="8268279" y="2615785"/>
              <a:ext cx="9385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Mini-batch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FB571D7B-3397-45DE-B8E1-0DD37EBE7D7C}"/>
                </a:ext>
              </a:extLst>
            </p:cNvPr>
            <p:cNvCxnSpPr>
              <a:cxnSpLocks/>
            </p:cNvCxnSpPr>
            <p:nvPr/>
          </p:nvCxnSpPr>
          <p:spPr>
            <a:xfrm>
              <a:off x="8018319" y="3132816"/>
              <a:ext cx="36988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1764056-09A3-4805-AD44-D611E42394E1}"/>
                </a:ext>
              </a:extLst>
            </p:cNvPr>
            <p:cNvCxnSpPr>
              <a:cxnSpLocks/>
            </p:cNvCxnSpPr>
            <p:nvPr/>
          </p:nvCxnSpPr>
          <p:spPr>
            <a:xfrm>
              <a:off x="8018319" y="3578089"/>
              <a:ext cx="36988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D215FA5E-3907-44D2-AB70-B2570BB14302}"/>
                </a:ext>
              </a:extLst>
            </p:cNvPr>
            <p:cNvCxnSpPr>
              <a:cxnSpLocks/>
            </p:cNvCxnSpPr>
            <p:nvPr/>
          </p:nvCxnSpPr>
          <p:spPr>
            <a:xfrm>
              <a:off x="8211066" y="3129577"/>
              <a:ext cx="0" cy="4575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1B331A4-D9F9-4B20-9F5B-3CFC63042A37}"/>
                </a:ext>
              </a:extLst>
            </p:cNvPr>
            <p:cNvSpPr txBox="1"/>
            <p:nvPr/>
          </p:nvSpPr>
          <p:spPr>
            <a:xfrm>
              <a:off x="8268279" y="3228036"/>
              <a:ext cx="9385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Mini-batch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A7438689-19E0-4CF5-B1AA-76A57943B7BE}"/>
                </a:ext>
              </a:extLst>
            </p:cNvPr>
            <p:cNvCxnSpPr>
              <a:cxnSpLocks/>
            </p:cNvCxnSpPr>
            <p:nvPr/>
          </p:nvCxnSpPr>
          <p:spPr>
            <a:xfrm>
              <a:off x="8018319" y="3753018"/>
              <a:ext cx="36988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28D0CDAD-F2BF-4EB3-BBC5-E1B48E69BBEB}"/>
                </a:ext>
              </a:extLst>
            </p:cNvPr>
            <p:cNvCxnSpPr>
              <a:cxnSpLocks/>
            </p:cNvCxnSpPr>
            <p:nvPr/>
          </p:nvCxnSpPr>
          <p:spPr>
            <a:xfrm>
              <a:off x="8018319" y="4198291"/>
              <a:ext cx="36988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097B0F91-A482-456F-A1EA-16BB745DD2CF}"/>
                </a:ext>
              </a:extLst>
            </p:cNvPr>
            <p:cNvCxnSpPr>
              <a:cxnSpLocks/>
            </p:cNvCxnSpPr>
            <p:nvPr/>
          </p:nvCxnSpPr>
          <p:spPr>
            <a:xfrm>
              <a:off x="8211066" y="3749779"/>
              <a:ext cx="0" cy="4575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B116E95-4FA2-43BE-B7CE-DF1F0B72D309}"/>
                </a:ext>
              </a:extLst>
            </p:cNvPr>
            <p:cNvSpPr txBox="1"/>
            <p:nvPr/>
          </p:nvSpPr>
          <p:spPr>
            <a:xfrm>
              <a:off x="8268279" y="3848238"/>
              <a:ext cx="9385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Mini-batch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1CC9C5A0-2E3F-4C71-964A-F120B58B8681}"/>
                </a:ext>
              </a:extLst>
            </p:cNvPr>
            <p:cNvCxnSpPr>
              <a:cxnSpLocks/>
            </p:cNvCxnSpPr>
            <p:nvPr/>
          </p:nvCxnSpPr>
          <p:spPr>
            <a:xfrm>
              <a:off x="8018319" y="4365269"/>
              <a:ext cx="36988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EF62E306-2C83-40F3-8BFA-75A27092A2C6}"/>
                </a:ext>
              </a:extLst>
            </p:cNvPr>
            <p:cNvCxnSpPr>
              <a:cxnSpLocks/>
            </p:cNvCxnSpPr>
            <p:nvPr/>
          </p:nvCxnSpPr>
          <p:spPr>
            <a:xfrm>
              <a:off x="8018319" y="4810542"/>
              <a:ext cx="36988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8FDFC7FD-5C77-46E7-987F-21B164196A67}"/>
                </a:ext>
              </a:extLst>
            </p:cNvPr>
            <p:cNvCxnSpPr>
              <a:cxnSpLocks/>
            </p:cNvCxnSpPr>
            <p:nvPr/>
          </p:nvCxnSpPr>
          <p:spPr>
            <a:xfrm>
              <a:off x="8211066" y="4362030"/>
              <a:ext cx="0" cy="4575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659639D-8500-4044-9619-DAA3BCB0766F}"/>
                </a:ext>
              </a:extLst>
            </p:cNvPr>
            <p:cNvSpPr txBox="1"/>
            <p:nvPr/>
          </p:nvSpPr>
          <p:spPr>
            <a:xfrm>
              <a:off x="8268279" y="4460489"/>
              <a:ext cx="9385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Mini-batch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2723B95C-1E38-47EA-BF31-68CA1D573640}"/>
                </a:ext>
              </a:extLst>
            </p:cNvPr>
            <p:cNvCxnSpPr>
              <a:cxnSpLocks/>
            </p:cNvCxnSpPr>
            <p:nvPr/>
          </p:nvCxnSpPr>
          <p:spPr>
            <a:xfrm>
              <a:off x="8018319" y="4977520"/>
              <a:ext cx="36988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012A3C72-D985-49F2-B26F-6C4B5165E2F7}"/>
                </a:ext>
              </a:extLst>
            </p:cNvPr>
            <p:cNvCxnSpPr>
              <a:cxnSpLocks/>
            </p:cNvCxnSpPr>
            <p:nvPr/>
          </p:nvCxnSpPr>
          <p:spPr>
            <a:xfrm>
              <a:off x="8018319" y="5422793"/>
              <a:ext cx="36988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5CE3EE89-2D15-410E-99CB-39C97C5C837F}"/>
                </a:ext>
              </a:extLst>
            </p:cNvPr>
            <p:cNvCxnSpPr>
              <a:cxnSpLocks/>
            </p:cNvCxnSpPr>
            <p:nvPr/>
          </p:nvCxnSpPr>
          <p:spPr>
            <a:xfrm>
              <a:off x="8211066" y="4974281"/>
              <a:ext cx="0" cy="4575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E42430E-659A-44B6-B2FF-757DCA53BABD}"/>
                </a:ext>
              </a:extLst>
            </p:cNvPr>
            <p:cNvSpPr txBox="1"/>
            <p:nvPr/>
          </p:nvSpPr>
          <p:spPr>
            <a:xfrm>
              <a:off x="8268279" y="5072740"/>
              <a:ext cx="9385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Mini-batch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524CA6A1-F3D0-4E95-9E26-FB9C95CC1B33}"/>
                </a:ext>
              </a:extLst>
            </p:cNvPr>
            <p:cNvCxnSpPr>
              <a:cxnSpLocks/>
            </p:cNvCxnSpPr>
            <p:nvPr/>
          </p:nvCxnSpPr>
          <p:spPr>
            <a:xfrm>
              <a:off x="8018319" y="5597722"/>
              <a:ext cx="36988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6ED8884-0BA9-45F1-8CF6-117AEA3A8C28}"/>
                </a:ext>
              </a:extLst>
            </p:cNvPr>
            <p:cNvCxnSpPr>
              <a:cxnSpLocks/>
            </p:cNvCxnSpPr>
            <p:nvPr/>
          </p:nvCxnSpPr>
          <p:spPr>
            <a:xfrm>
              <a:off x="8018319" y="6042995"/>
              <a:ext cx="36988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FF766B05-39AD-4B4E-BC5E-81961EE8B74A}"/>
                </a:ext>
              </a:extLst>
            </p:cNvPr>
            <p:cNvCxnSpPr>
              <a:cxnSpLocks/>
            </p:cNvCxnSpPr>
            <p:nvPr/>
          </p:nvCxnSpPr>
          <p:spPr>
            <a:xfrm>
              <a:off x="8211066" y="5594483"/>
              <a:ext cx="0" cy="4575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5E581DF-1216-4F70-A273-4691BEA366AA}"/>
                </a:ext>
              </a:extLst>
            </p:cNvPr>
            <p:cNvSpPr txBox="1"/>
            <p:nvPr/>
          </p:nvSpPr>
          <p:spPr>
            <a:xfrm>
              <a:off x="8268279" y="5692942"/>
              <a:ext cx="9385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Mini-batch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7D6D3B48-9217-4372-A925-2D98D1FC3A61}"/>
                </a:ext>
              </a:extLst>
            </p:cNvPr>
            <p:cNvSpPr/>
            <p:nvPr/>
          </p:nvSpPr>
          <p:spPr>
            <a:xfrm>
              <a:off x="6814268" y="2043485"/>
              <a:ext cx="2496707" cy="4282876"/>
            </a:xfrm>
            <a:prstGeom prst="rect">
              <a:avLst/>
            </a:prstGeom>
            <a:noFill/>
            <a:ln>
              <a:solidFill>
                <a:srgbClr val="DA04C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A253A0E-6A81-4E47-8576-4D3B60BD77E6}"/>
              </a:ext>
            </a:extLst>
          </p:cNvPr>
          <p:cNvSpPr/>
          <p:nvPr/>
        </p:nvSpPr>
        <p:spPr>
          <a:xfrm>
            <a:off x="6065606" y="3322520"/>
            <a:ext cx="5937844" cy="1020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GD</a:t>
            </a:r>
            <a:r>
              <a:rPr lang="ko-KR" altLang="en-US" sz="1400" dirty="0"/>
              <a:t>보다 </a:t>
            </a:r>
            <a:r>
              <a:rPr lang="en-US" altLang="ko-KR" sz="1400" dirty="0"/>
              <a:t>Local minimum</a:t>
            </a:r>
            <a:r>
              <a:rPr lang="ko-KR" altLang="en-US" sz="1400" dirty="0"/>
              <a:t>에 빠질 위험이 적음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병렬처리에 유리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전체 학습데이터가 아닌 일부분만 사용하므로 메모리에 부하가 낮음</a:t>
            </a:r>
            <a:endParaRPr lang="en-US" altLang="ko-KR" sz="14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5D140A-B044-4B72-84BB-B9BE6D9E13A4}"/>
              </a:ext>
            </a:extLst>
          </p:cNvPr>
          <p:cNvSpPr/>
          <p:nvPr/>
        </p:nvSpPr>
        <p:spPr>
          <a:xfrm>
            <a:off x="6065606" y="5134702"/>
            <a:ext cx="3869008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적절한 크기의 </a:t>
            </a:r>
            <a:r>
              <a:rPr lang="en-US" altLang="ko-KR" sz="1400" dirty="0"/>
              <a:t>Batch size</a:t>
            </a:r>
            <a:r>
              <a:rPr lang="ko-KR" altLang="en-US" sz="1400" dirty="0"/>
              <a:t>를 설정하여야 함</a:t>
            </a:r>
            <a:endParaRPr lang="en-US" altLang="ko-KR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D11CA3-9E2D-49F3-B699-D7EAC35A9870}"/>
              </a:ext>
            </a:extLst>
          </p:cNvPr>
          <p:cNvSpPr txBox="1"/>
          <p:nvPr/>
        </p:nvSpPr>
        <p:spPr>
          <a:xfrm>
            <a:off x="5823011" y="2915936"/>
            <a:ext cx="95468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Pros.</a:t>
            </a:r>
            <a:endParaRPr lang="en-US" altLang="ko-KR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101D94F-F5A1-48EC-BCCC-73844E80E32A}"/>
              </a:ext>
            </a:extLst>
          </p:cNvPr>
          <p:cNvSpPr txBox="1"/>
          <p:nvPr/>
        </p:nvSpPr>
        <p:spPr>
          <a:xfrm>
            <a:off x="5823011" y="4702667"/>
            <a:ext cx="1005403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Cons.</a:t>
            </a:r>
            <a:endParaRPr lang="en-US" altLang="ko-KR" sz="16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BA1F88-BAC3-4433-A4D0-F281B5E80A06}"/>
              </a:ext>
            </a:extLst>
          </p:cNvPr>
          <p:cNvSpPr/>
          <p:nvPr/>
        </p:nvSpPr>
        <p:spPr>
          <a:xfrm>
            <a:off x="1" y="84833"/>
            <a:ext cx="11856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i="1" dirty="0">
                <a:solidFill>
                  <a:schemeClr val="bg1"/>
                </a:solidFill>
              </a:rPr>
              <a:t>Optimization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576461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15244</TotalTime>
  <Words>2513</Words>
  <Application>Microsoft Office PowerPoint</Application>
  <PresentationFormat>와이드스크린</PresentationFormat>
  <Paragraphs>674</Paragraphs>
  <Slides>48</Slides>
  <Notes>22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맑은 고딕</vt:lpstr>
      <vt:lpstr>Arial</vt:lpstr>
      <vt:lpstr>Cambria Math</vt:lpstr>
      <vt:lpstr>Wingdings</vt:lpstr>
      <vt:lpstr>Office 테마</vt:lpstr>
      <vt:lpstr>1_Office 테마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knuser</dc:creator>
  <cp:lastModifiedBy>전동산</cp:lastModifiedBy>
  <cp:revision>936</cp:revision>
  <dcterms:modified xsi:type="dcterms:W3CDTF">2023-10-28T12:03:58Z</dcterms:modified>
</cp:coreProperties>
</file>